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51"/>
  </p:notesMasterIdLst>
  <p:sldIdLst>
    <p:sldId id="256" r:id="rId2"/>
    <p:sldId id="326" r:id="rId3"/>
    <p:sldId id="327" r:id="rId4"/>
    <p:sldId id="259" r:id="rId5"/>
    <p:sldId id="257" r:id="rId6"/>
    <p:sldId id="280" r:id="rId7"/>
    <p:sldId id="281" r:id="rId8"/>
    <p:sldId id="282" r:id="rId9"/>
    <p:sldId id="296" r:id="rId10"/>
    <p:sldId id="283" r:id="rId11"/>
    <p:sldId id="297" r:id="rId12"/>
    <p:sldId id="298" r:id="rId13"/>
    <p:sldId id="299" r:id="rId14"/>
    <p:sldId id="300" r:id="rId15"/>
    <p:sldId id="301" r:id="rId16"/>
    <p:sldId id="284" r:id="rId17"/>
    <p:sldId id="304" r:id="rId18"/>
    <p:sldId id="305" r:id="rId19"/>
    <p:sldId id="306" r:id="rId20"/>
    <p:sldId id="307" r:id="rId21"/>
    <p:sldId id="308" r:id="rId22"/>
    <p:sldId id="309" r:id="rId23"/>
    <p:sldId id="321" r:id="rId24"/>
    <p:sldId id="286" r:id="rId25"/>
    <p:sldId id="310" r:id="rId26"/>
    <p:sldId id="311" r:id="rId27"/>
    <p:sldId id="292" r:id="rId28"/>
    <p:sldId id="312" r:id="rId29"/>
    <p:sldId id="270" r:id="rId30"/>
    <p:sldId id="324" r:id="rId31"/>
    <p:sldId id="322" r:id="rId32"/>
    <p:sldId id="325" r:id="rId33"/>
    <p:sldId id="316" r:id="rId34"/>
    <p:sldId id="271" r:id="rId35"/>
    <p:sldId id="315" r:id="rId36"/>
    <p:sldId id="319" r:id="rId37"/>
    <p:sldId id="314" r:id="rId38"/>
    <p:sldId id="263" r:id="rId39"/>
    <p:sldId id="330" r:id="rId40"/>
    <p:sldId id="329" r:id="rId41"/>
    <p:sldId id="320" r:id="rId42"/>
    <p:sldId id="265" r:id="rId43"/>
    <p:sldId id="317" r:id="rId44"/>
    <p:sldId id="275" r:id="rId45"/>
    <p:sldId id="318" r:id="rId46"/>
    <p:sldId id="328" r:id="rId47"/>
    <p:sldId id="331" r:id="rId48"/>
    <p:sldId id="332" r:id="rId49"/>
    <p:sldId id="333" r:id="rId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0" d="100"/>
          <a:sy n="70" d="100"/>
        </p:scale>
        <p:origin x="660"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4F5D2A-F66A-4F01-8DA8-7FB288DC4888}" type="datetimeFigureOut">
              <a:rPr lang="en-IN" smtClean="0"/>
              <a:t>19-02-2016</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67BB7A-A7B2-423A-A628-0B1B2F2622C0}" type="slidenum">
              <a:rPr lang="en-IN" smtClean="0"/>
              <a:t>‹#›</a:t>
            </a:fld>
            <a:endParaRPr lang="en-IN"/>
          </a:p>
        </p:txBody>
      </p:sp>
    </p:spTree>
    <p:extLst>
      <p:ext uri="{BB962C8B-B14F-4D97-AF65-F5344CB8AC3E}">
        <p14:creationId xmlns:p14="http://schemas.microsoft.com/office/powerpoint/2010/main" val="4075867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767BB7A-A7B2-423A-A628-0B1B2F2622C0}" type="slidenum">
              <a:rPr lang="en-IN" smtClean="0"/>
              <a:t>44</a:t>
            </a:fld>
            <a:endParaRPr lang="en-IN"/>
          </a:p>
        </p:txBody>
      </p:sp>
    </p:spTree>
    <p:extLst>
      <p:ext uri="{BB962C8B-B14F-4D97-AF65-F5344CB8AC3E}">
        <p14:creationId xmlns:p14="http://schemas.microsoft.com/office/powerpoint/2010/main" val="3851873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IN"/>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1D8BD707-D9CF-40AE-B4C6-C98DA3205C09}" type="datetimeFigureOut">
              <a:rPr lang="en-US" smtClean="0"/>
              <a:pPr/>
              <a:t>2/19/2016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76012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D8BD707-D9CF-40AE-B4C6-C98DA3205C09}" type="datetimeFigureOut">
              <a:rPr lang="en-US" smtClean="0"/>
              <a:pPr/>
              <a:t>2/19/2016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92172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D8BD707-D9CF-40AE-B4C6-C98DA3205C09}" type="datetimeFigureOut">
              <a:rPr lang="en-US" smtClean="0"/>
              <a:pPr/>
              <a:t>2/19/2016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24609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D8BD707-D9CF-40AE-B4C6-C98DA3205C09}" type="datetimeFigureOut">
              <a:rPr lang="en-US" smtClean="0"/>
              <a:pPr/>
              <a:t>2/19/2016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71402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IN"/>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88016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1D8BD707-D9CF-40AE-B4C6-C98DA3205C09}" type="datetimeFigureOut">
              <a:rPr lang="en-US" smtClean="0"/>
              <a:pPr/>
              <a:t>2/19/2016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31452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1D8BD707-D9CF-40AE-B4C6-C98DA3205C09}" type="datetimeFigureOut">
              <a:rPr lang="en-US" smtClean="0"/>
              <a:pPr/>
              <a:t>2/19/2016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58179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1D8BD707-D9CF-40AE-B4C6-C98DA3205C09}" type="datetimeFigureOut">
              <a:rPr lang="en-US" smtClean="0"/>
              <a:pPr/>
              <a:t>2/19/2016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93563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13573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IN"/>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09279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IN"/>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6260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8BD707-D9CF-40AE-B4C6-C98DA3205C09}" type="datetimeFigureOut">
              <a:rPr lang="en-US" smtClean="0"/>
              <a:pPr/>
              <a:t>2/19/2016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48541068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60000"/>
                <a:lumOff val="40000"/>
              </a:schemeClr>
            </a:gs>
            <a:gs pos="32000">
              <a:schemeClr val="accent6">
                <a:lumMod val="60000"/>
                <a:lumOff val="40000"/>
              </a:schemeClr>
            </a:gs>
            <a:gs pos="61000">
              <a:schemeClr val="accent4">
                <a:lumMod val="40000"/>
                <a:lumOff val="6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90600" y="990600"/>
            <a:ext cx="6858000" cy="4571999"/>
          </a:xfrm>
        </p:spPr>
        <p:txBody>
          <a:bodyPr>
            <a:noAutofit/>
          </a:bodyPr>
          <a:lstStyle/>
          <a:p>
            <a:r>
              <a:rPr lang="en-IN" sz="9600" dirty="0" smtClean="0">
                <a:latin typeface="Bookman Old Style" panose="02050604050505020204" pitchFamily="18" charset="0"/>
              </a:rPr>
              <a:t>Economics Project-1</a:t>
            </a:r>
            <a:br>
              <a:rPr lang="en-IN" sz="9600" dirty="0" smtClean="0">
                <a:latin typeface="Bookman Old Style" panose="02050604050505020204" pitchFamily="18" charset="0"/>
              </a:rPr>
            </a:br>
            <a:r>
              <a:rPr lang="en-IN" sz="9600" dirty="0">
                <a:latin typeface="Bookman Old Style" panose="02050604050505020204" pitchFamily="18" charset="0"/>
              </a:rPr>
              <a:t>G</a:t>
            </a:r>
            <a:r>
              <a:rPr lang="en-IN" sz="9600" dirty="0" smtClean="0">
                <a:latin typeface="Bookman Old Style" panose="02050604050505020204" pitchFamily="18" charset="0"/>
              </a:rPr>
              <a:t>roup-3</a:t>
            </a:r>
            <a:endParaRPr lang="en-IN" sz="9600" dirty="0">
              <a:latin typeface="Bookman Old Style" panose="020506040505050202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
            <a:ext cx="8229600" cy="1143000"/>
          </a:xfrm>
        </p:spPr>
        <p:txBody>
          <a:bodyPr>
            <a:normAutofit/>
          </a:bodyPr>
          <a:lstStyle/>
          <a:p>
            <a:r>
              <a:rPr lang="en-IN" sz="3600" dirty="0" smtClean="0">
                <a:latin typeface="Arial Rounded MT Bold" panose="020F0704030504030204" pitchFamily="34" charset="0"/>
              </a:rPr>
              <a:t>Demand of </a:t>
            </a:r>
            <a:r>
              <a:rPr lang="en-IN" sz="3600" dirty="0" err="1" smtClean="0">
                <a:latin typeface="Arial Rounded MT Bold" panose="020F0704030504030204" pitchFamily="34" charset="0"/>
              </a:rPr>
              <a:t>Shambhu’s</a:t>
            </a:r>
            <a:r>
              <a:rPr lang="en-IN" sz="3600" dirty="0" smtClean="0">
                <a:latin typeface="Arial Rounded MT Bold" panose="020F0704030504030204" pitchFamily="34" charset="0"/>
              </a:rPr>
              <a:t> </a:t>
            </a:r>
            <a:endParaRPr lang="en-IN" sz="3600" dirty="0">
              <a:latin typeface="Arial Rounded MT Bold" panose="020F0704030504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150620"/>
            <a:ext cx="7543800" cy="5546912"/>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600" dirty="0" err="1" smtClean="0">
                <a:latin typeface="Arial Rounded MT Bold" panose="020F0704030504030204" pitchFamily="34" charset="0"/>
              </a:rPr>
              <a:t>Shambhu’s</a:t>
            </a:r>
            <a:r>
              <a:rPr lang="en-IN" sz="3600" dirty="0" smtClean="0">
                <a:latin typeface="Arial Rounded MT Bold" panose="020F0704030504030204" pitchFamily="34" charset="0"/>
              </a:rPr>
              <a:t> Cold Coffee Sales During Year 2015 Month wise Report</a:t>
            </a:r>
            <a:endParaRPr lang="en-IN" sz="3600" dirty="0">
              <a:latin typeface="Arial Rounded MT Bold" panose="020F0704030504030204" pitchFamily="34"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3091" y="1825625"/>
            <a:ext cx="5917818" cy="4351338"/>
          </a:xfrm>
        </p:spPr>
      </p:pic>
    </p:spTree>
    <p:extLst>
      <p:ext uri="{BB962C8B-B14F-4D97-AF65-F5344CB8AC3E}">
        <p14:creationId xmlns:p14="http://schemas.microsoft.com/office/powerpoint/2010/main" val="29763541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600" dirty="0" err="1">
                <a:latin typeface="Arial Rounded MT Bold" panose="020F0704030504030204" pitchFamily="34" charset="0"/>
              </a:rPr>
              <a:t>Shambhu’s</a:t>
            </a:r>
            <a:r>
              <a:rPr lang="en-IN" sz="3600" dirty="0">
                <a:latin typeface="Arial Rounded MT Bold" panose="020F0704030504030204" pitchFamily="34" charset="0"/>
              </a:rPr>
              <a:t> Cold </a:t>
            </a:r>
            <a:r>
              <a:rPr lang="en-IN" sz="3600" dirty="0" smtClean="0">
                <a:latin typeface="Arial Rounded MT Bold" panose="020F0704030504030204" pitchFamily="34" charset="0"/>
              </a:rPr>
              <a:t>Coco Sales </a:t>
            </a:r>
            <a:r>
              <a:rPr lang="en-IN" sz="3600" dirty="0">
                <a:latin typeface="Arial Rounded MT Bold" panose="020F0704030504030204" pitchFamily="34" charset="0"/>
              </a:rPr>
              <a:t>During Year 2015 Month wise Report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3091" y="1825625"/>
            <a:ext cx="5917818" cy="4351338"/>
          </a:xfrm>
        </p:spPr>
      </p:pic>
    </p:spTree>
    <p:extLst>
      <p:ext uri="{BB962C8B-B14F-4D97-AF65-F5344CB8AC3E}">
        <p14:creationId xmlns:p14="http://schemas.microsoft.com/office/powerpoint/2010/main" val="11308956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600" dirty="0" err="1">
                <a:latin typeface="Arial Rounded MT Bold" panose="020F0704030504030204" pitchFamily="34" charset="0"/>
              </a:rPr>
              <a:t>Shambhu’s</a:t>
            </a:r>
            <a:r>
              <a:rPr lang="en-IN" sz="3600" dirty="0">
                <a:latin typeface="Arial Rounded MT Bold" panose="020F0704030504030204" pitchFamily="34" charset="0"/>
              </a:rPr>
              <a:t> </a:t>
            </a:r>
            <a:r>
              <a:rPr lang="en-IN" sz="3600" dirty="0" smtClean="0">
                <a:latin typeface="Arial Rounded MT Bold" panose="020F0704030504030204" pitchFamily="34" charset="0"/>
              </a:rPr>
              <a:t>Hot Espresso Sales </a:t>
            </a:r>
            <a:r>
              <a:rPr lang="en-IN" sz="3600" dirty="0">
                <a:latin typeface="Arial Rounded MT Bold" panose="020F0704030504030204" pitchFamily="34" charset="0"/>
              </a:rPr>
              <a:t>During Year 2015 Month wise Report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3091" y="1825625"/>
            <a:ext cx="5917818" cy="4351338"/>
          </a:xfrm>
        </p:spPr>
      </p:pic>
    </p:spTree>
    <p:extLst>
      <p:ext uri="{BB962C8B-B14F-4D97-AF65-F5344CB8AC3E}">
        <p14:creationId xmlns:p14="http://schemas.microsoft.com/office/powerpoint/2010/main" val="6062319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200" dirty="0" err="1">
                <a:latin typeface="Arial Rounded MT Bold" panose="020F0704030504030204" pitchFamily="34" charset="0"/>
              </a:rPr>
              <a:t>Shambhu’s</a:t>
            </a:r>
            <a:r>
              <a:rPr lang="en-IN" sz="3200" dirty="0">
                <a:latin typeface="Arial Rounded MT Bold" panose="020F0704030504030204" pitchFamily="34" charset="0"/>
              </a:rPr>
              <a:t> </a:t>
            </a:r>
            <a:r>
              <a:rPr lang="en-IN" sz="3200" dirty="0" smtClean="0">
                <a:latin typeface="Arial Rounded MT Bold" panose="020F0704030504030204" pitchFamily="34" charset="0"/>
              </a:rPr>
              <a:t>French Fries Sales </a:t>
            </a:r>
            <a:r>
              <a:rPr lang="en-IN" sz="3200" dirty="0">
                <a:latin typeface="Arial Rounded MT Bold" panose="020F0704030504030204" pitchFamily="34" charset="0"/>
              </a:rPr>
              <a:t>During Year 2015 Month wise Report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3091" y="1825625"/>
            <a:ext cx="5917818" cy="4351338"/>
          </a:xfrm>
        </p:spPr>
      </p:pic>
    </p:spTree>
    <p:extLst>
      <p:ext uri="{BB962C8B-B14F-4D97-AF65-F5344CB8AC3E}">
        <p14:creationId xmlns:p14="http://schemas.microsoft.com/office/powerpoint/2010/main" val="17153623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600" dirty="0" err="1">
                <a:latin typeface="Arial Rounded MT Bold" panose="020F0704030504030204" pitchFamily="34" charset="0"/>
              </a:rPr>
              <a:t>Shambhu’s</a:t>
            </a:r>
            <a:r>
              <a:rPr lang="en-IN" sz="3600" dirty="0">
                <a:latin typeface="Arial Rounded MT Bold" panose="020F0704030504030204" pitchFamily="34" charset="0"/>
              </a:rPr>
              <a:t> </a:t>
            </a:r>
            <a:r>
              <a:rPr lang="en-IN" sz="3600" dirty="0" smtClean="0">
                <a:latin typeface="Arial Rounded MT Bold" panose="020F0704030504030204" pitchFamily="34" charset="0"/>
              </a:rPr>
              <a:t>Italian Pizza Sales </a:t>
            </a:r>
            <a:r>
              <a:rPr lang="en-IN" sz="3600" dirty="0">
                <a:latin typeface="Arial Rounded MT Bold" panose="020F0704030504030204" pitchFamily="34" charset="0"/>
              </a:rPr>
              <a:t>During Year 2015 Month wise Report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3091" y="1825625"/>
            <a:ext cx="5917818" cy="4351338"/>
          </a:xfrm>
        </p:spPr>
      </p:pic>
    </p:spTree>
    <p:extLst>
      <p:ext uri="{BB962C8B-B14F-4D97-AF65-F5344CB8AC3E}">
        <p14:creationId xmlns:p14="http://schemas.microsoft.com/office/powerpoint/2010/main" val="18194465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smtClean="0">
                <a:latin typeface="Arial Rounded MT Bold" panose="020F0704030504030204" pitchFamily="34" charset="0"/>
              </a:rPr>
              <a:t>Demand of Shiva’s</a:t>
            </a:r>
            <a:endParaRPr lang="en-IN" sz="3600" dirty="0">
              <a:latin typeface="Arial Rounded MT Bold" panose="020F0704030504030204" pitchFamily="34" charset="0"/>
            </a:endParaRP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326775"/>
            <a:ext cx="7848600" cy="5378825"/>
          </a:xfr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smtClean="0">
                <a:latin typeface="Arial Rounded MT Bold" panose="020F0704030504030204" pitchFamily="34" charset="0"/>
              </a:rPr>
              <a:t>Shiva’s Cold Coco Sales </a:t>
            </a:r>
            <a:r>
              <a:rPr lang="en-IN" sz="3600" dirty="0">
                <a:latin typeface="Arial Rounded MT Bold" panose="020F0704030504030204" pitchFamily="34" charset="0"/>
              </a:rPr>
              <a:t>During Year 2015 Month wise Report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3091" y="1825625"/>
            <a:ext cx="5917818" cy="4351338"/>
          </a:xfrm>
        </p:spPr>
      </p:pic>
    </p:spTree>
    <p:extLst>
      <p:ext uri="{BB962C8B-B14F-4D97-AF65-F5344CB8AC3E}">
        <p14:creationId xmlns:p14="http://schemas.microsoft.com/office/powerpoint/2010/main" val="25704735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a:latin typeface="Arial Rounded MT Bold" panose="020F0704030504030204" pitchFamily="34" charset="0"/>
              </a:rPr>
              <a:t>Shiva’s Cold Coco </a:t>
            </a:r>
            <a:r>
              <a:rPr lang="en-IN" sz="3600" dirty="0" smtClean="0">
                <a:latin typeface="Arial Rounded MT Bold" panose="020F0704030504030204" pitchFamily="34" charset="0"/>
              </a:rPr>
              <a:t>Sales </a:t>
            </a:r>
            <a:r>
              <a:rPr lang="en-IN" sz="3600" dirty="0">
                <a:latin typeface="Arial Rounded MT Bold" panose="020F0704030504030204" pitchFamily="34" charset="0"/>
              </a:rPr>
              <a:t>During Year 2015 Month wise Report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3091" y="1825625"/>
            <a:ext cx="5917818" cy="4351338"/>
          </a:xfrm>
        </p:spPr>
      </p:pic>
    </p:spTree>
    <p:extLst>
      <p:ext uri="{BB962C8B-B14F-4D97-AF65-F5344CB8AC3E}">
        <p14:creationId xmlns:p14="http://schemas.microsoft.com/office/powerpoint/2010/main" val="2234945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a:latin typeface="Arial Rounded MT Bold" panose="020F0704030504030204" pitchFamily="34" charset="0"/>
              </a:rPr>
              <a:t>Shiva’s </a:t>
            </a:r>
            <a:r>
              <a:rPr lang="en-IN" sz="3600" dirty="0" smtClean="0">
                <a:latin typeface="Arial Rounded MT Bold" panose="020F0704030504030204" pitchFamily="34" charset="0"/>
              </a:rPr>
              <a:t>Panini sales </a:t>
            </a:r>
            <a:r>
              <a:rPr lang="en-IN" sz="3600" dirty="0">
                <a:latin typeface="Arial Rounded MT Bold" panose="020F0704030504030204" pitchFamily="34" charset="0"/>
              </a:rPr>
              <a:t>During Year 2015 Month wise Report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3091" y="1825625"/>
            <a:ext cx="5917818" cy="4351338"/>
          </a:xfrm>
        </p:spPr>
      </p:pic>
    </p:spTree>
    <p:extLst>
      <p:ext uri="{BB962C8B-B14F-4D97-AF65-F5344CB8AC3E}">
        <p14:creationId xmlns:p14="http://schemas.microsoft.com/office/powerpoint/2010/main" val="30112707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60000"/>
                <a:lumOff val="40000"/>
              </a:schemeClr>
            </a:gs>
            <a:gs pos="32000">
              <a:schemeClr val="accent6">
                <a:lumMod val="60000"/>
                <a:lumOff val="40000"/>
              </a:schemeClr>
            </a:gs>
            <a:gs pos="61000">
              <a:schemeClr val="accent4">
                <a:lumMod val="40000"/>
                <a:lumOff val="6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78127"/>
            <a:ext cx="7886700" cy="5567363"/>
          </a:xfrm>
        </p:spPr>
        <p:txBody>
          <a:bodyPr>
            <a:normAutofit/>
          </a:bodyPr>
          <a:lstStyle/>
          <a:p>
            <a:r>
              <a:rPr lang="en-IN" sz="3200" dirty="0" smtClean="0"/>
              <a:t>Aneri Sheth - 1401072</a:t>
            </a:r>
          </a:p>
          <a:p>
            <a:r>
              <a:rPr lang="en-IN" sz="3200" dirty="0" err="1" smtClean="0"/>
              <a:t>Hemil</a:t>
            </a:r>
            <a:r>
              <a:rPr lang="en-IN" sz="3200" dirty="0" smtClean="0"/>
              <a:t> </a:t>
            </a:r>
            <a:r>
              <a:rPr lang="en-IN" sz="3200" dirty="0" err="1" smtClean="0"/>
              <a:t>Gurjar</a:t>
            </a:r>
            <a:r>
              <a:rPr lang="en-IN" sz="3200" dirty="0" smtClean="0"/>
              <a:t> - 1401002</a:t>
            </a:r>
          </a:p>
          <a:p>
            <a:r>
              <a:rPr lang="en-IN" sz="3200" dirty="0" err="1" smtClean="0"/>
              <a:t>Himanshu</a:t>
            </a:r>
            <a:r>
              <a:rPr lang="en-IN" sz="3200" dirty="0" smtClean="0"/>
              <a:t> </a:t>
            </a:r>
            <a:r>
              <a:rPr lang="en-IN" sz="3200" dirty="0" err="1" smtClean="0"/>
              <a:t>Budhia</a:t>
            </a:r>
            <a:r>
              <a:rPr lang="en-IN" sz="3200" dirty="0" smtClean="0"/>
              <a:t> - 1401039</a:t>
            </a:r>
          </a:p>
          <a:p>
            <a:r>
              <a:rPr lang="en-IN" sz="3200" dirty="0" smtClean="0"/>
              <a:t>Janki Desai - </a:t>
            </a:r>
            <a:r>
              <a:rPr lang="en-IN" sz="3200" dirty="0" smtClean="0"/>
              <a:t>1401103</a:t>
            </a:r>
            <a:endParaRPr lang="en-IN" sz="3200" dirty="0" smtClean="0"/>
          </a:p>
          <a:p>
            <a:r>
              <a:rPr lang="en-IN" sz="3200" dirty="0" smtClean="0"/>
              <a:t>Kunal Suba - 1401097</a:t>
            </a:r>
          </a:p>
          <a:p>
            <a:r>
              <a:rPr lang="en-IN" sz="3200" dirty="0" err="1" smtClean="0"/>
              <a:t>Palash</a:t>
            </a:r>
            <a:r>
              <a:rPr lang="en-IN" sz="3200" dirty="0" smtClean="0"/>
              <a:t> </a:t>
            </a:r>
            <a:r>
              <a:rPr lang="en-IN" sz="3200" dirty="0" err="1" smtClean="0"/>
              <a:t>Hariyani</a:t>
            </a:r>
            <a:r>
              <a:rPr lang="en-IN" sz="3200" dirty="0" smtClean="0"/>
              <a:t> - 1401101</a:t>
            </a:r>
          </a:p>
          <a:p>
            <a:r>
              <a:rPr lang="en-IN" sz="3200" dirty="0" smtClean="0"/>
              <a:t>Rajvi </a:t>
            </a:r>
            <a:r>
              <a:rPr lang="en-IN" sz="3200" dirty="0" err="1" smtClean="0"/>
              <a:t>Prajapati</a:t>
            </a:r>
            <a:r>
              <a:rPr lang="en-IN" sz="3200" dirty="0" smtClean="0"/>
              <a:t> - 1401033</a:t>
            </a:r>
          </a:p>
          <a:p>
            <a:r>
              <a:rPr lang="en-IN" sz="3200" dirty="0" err="1" smtClean="0"/>
              <a:t>Rupande</a:t>
            </a:r>
            <a:r>
              <a:rPr lang="en-IN" sz="3200" dirty="0" smtClean="0"/>
              <a:t> </a:t>
            </a:r>
            <a:r>
              <a:rPr lang="en-IN" sz="3200" dirty="0" err="1" smtClean="0"/>
              <a:t>Shastri</a:t>
            </a:r>
            <a:r>
              <a:rPr lang="en-IN" sz="3200" dirty="0" smtClean="0"/>
              <a:t> - 1401102</a:t>
            </a:r>
            <a:endParaRPr lang="en-IN" sz="3200" dirty="0"/>
          </a:p>
        </p:txBody>
      </p:sp>
    </p:spTree>
    <p:extLst>
      <p:ext uri="{BB962C8B-B14F-4D97-AF65-F5344CB8AC3E}">
        <p14:creationId xmlns:p14="http://schemas.microsoft.com/office/powerpoint/2010/main" val="7691745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a:latin typeface="Arial Rounded MT Bold" panose="020F0704030504030204" pitchFamily="34" charset="0"/>
              </a:rPr>
              <a:t>Shiva’s </a:t>
            </a:r>
            <a:r>
              <a:rPr lang="en-IN" sz="3600" dirty="0" smtClean="0">
                <a:latin typeface="Arial Rounded MT Bold" panose="020F0704030504030204" pitchFamily="34" charset="0"/>
              </a:rPr>
              <a:t>Pizza Sales During </a:t>
            </a:r>
            <a:r>
              <a:rPr lang="en-IN" sz="3600" dirty="0">
                <a:latin typeface="Arial Rounded MT Bold" panose="020F0704030504030204" pitchFamily="34" charset="0"/>
              </a:rPr>
              <a:t>Year 2015 Month wise Report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3091" y="1825625"/>
            <a:ext cx="5917818" cy="4351338"/>
          </a:xfrm>
        </p:spPr>
      </p:pic>
    </p:spTree>
    <p:extLst>
      <p:ext uri="{BB962C8B-B14F-4D97-AF65-F5344CB8AC3E}">
        <p14:creationId xmlns:p14="http://schemas.microsoft.com/office/powerpoint/2010/main" val="28506578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a:latin typeface="Arial Rounded MT Bold" panose="020F0704030504030204" pitchFamily="34" charset="0"/>
              </a:rPr>
              <a:t>Shiva’s </a:t>
            </a:r>
            <a:r>
              <a:rPr lang="en-IN" sz="3600" dirty="0" smtClean="0">
                <a:latin typeface="Arial Rounded MT Bold" panose="020F0704030504030204" pitchFamily="34" charset="0"/>
              </a:rPr>
              <a:t>Sandwich Sales During </a:t>
            </a:r>
            <a:r>
              <a:rPr lang="en-IN" sz="3600" dirty="0">
                <a:latin typeface="Arial Rounded MT Bold" panose="020F0704030504030204" pitchFamily="34" charset="0"/>
              </a:rPr>
              <a:t>Year 2015 Month wise Report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3091" y="1825625"/>
            <a:ext cx="5917818" cy="4351338"/>
          </a:xfrm>
        </p:spPr>
      </p:pic>
    </p:spTree>
    <p:extLst>
      <p:ext uri="{BB962C8B-B14F-4D97-AF65-F5344CB8AC3E}">
        <p14:creationId xmlns:p14="http://schemas.microsoft.com/office/powerpoint/2010/main" val="27742381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745162"/>
          </a:xfrm>
        </p:spPr>
        <p:txBody>
          <a:bodyPr>
            <a:normAutofit/>
          </a:bodyPr>
          <a:lstStyle/>
          <a:p>
            <a:r>
              <a:rPr lang="en-IN" sz="3600" dirty="0" smtClean="0">
                <a:latin typeface="Candara" panose="020E0502030303020204" pitchFamily="34" charset="0"/>
              </a:rPr>
              <a:t>UPTIL NOW, WE SAW ONLY FIGURES AND GRAPHS. </a:t>
            </a:r>
            <a:br>
              <a:rPr lang="en-IN" sz="3600" dirty="0" smtClean="0">
                <a:latin typeface="Candara" panose="020E0502030303020204" pitchFamily="34" charset="0"/>
              </a:rPr>
            </a:br>
            <a:r>
              <a:rPr lang="en-IN" sz="3600" dirty="0" smtClean="0">
                <a:latin typeface="Candara" panose="020E0502030303020204" pitchFamily="34" charset="0"/>
              </a:rPr>
              <a:t>BUT WHAT CONTROLS THESE NUMBERS?</a:t>
            </a:r>
            <a:br>
              <a:rPr lang="en-IN" sz="3600" dirty="0" smtClean="0">
                <a:latin typeface="Candara" panose="020E0502030303020204" pitchFamily="34" charset="0"/>
              </a:rPr>
            </a:br>
            <a:r>
              <a:rPr lang="en-IN" sz="3600" dirty="0" smtClean="0">
                <a:latin typeface="Candara" panose="020E0502030303020204" pitchFamily="34" charset="0"/>
              </a:rPr>
              <a:t>WHAT FACTORS INFLUENCE THE SALES TO RISE AND DIP?</a:t>
            </a:r>
            <a:br>
              <a:rPr lang="en-IN" sz="3600" dirty="0" smtClean="0">
                <a:latin typeface="Candara" panose="020E0502030303020204" pitchFamily="34" charset="0"/>
              </a:rPr>
            </a:br>
            <a:r>
              <a:rPr lang="en-IN" sz="3600" dirty="0" smtClean="0">
                <a:latin typeface="Candara" panose="020E0502030303020204" pitchFamily="34" charset="0"/>
              </a:rPr>
              <a:t>LET’S FIND OUT </a:t>
            </a:r>
            <a:r>
              <a:rPr lang="en-IN" sz="3600" dirty="0" smtClean="0">
                <a:latin typeface="Candara" panose="020E0502030303020204" pitchFamily="34" charset="0"/>
                <a:sym typeface="Wingdings" panose="05000000000000000000" pitchFamily="2" charset="2"/>
              </a:rPr>
              <a:t></a:t>
            </a:r>
            <a:endParaRPr lang="en-IN" sz="3600" dirty="0">
              <a:latin typeface="Candara" panose="020E0502030303020204" pitchFamily="34" charset="0"/>
            </a:endParaRPr>
          </a:p>
        </p:txBody>
      </p:sp>
    </p:spTree>
    <p:extLst>
      <p:ext uri="{BB962C8B-B14F-4D97-AF65-F5344CB8AC3E}">
        <p14:creationId xmlns:p14="http://schemas.microsoft.com/office/powerpoint/2010/main" val="11712332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1295400"/>
            <a:ext cx="5410200" cy="4876800"/>
          </a:xfrm>
        </p:spPr>
        <p:txBody>
          <a:bodyPr>
            <a:noAutofit/>
          </a:bodyPr>
          <a:lstStyle/>
          <a:p>
            <a:r>
              <a:rPr lang="en-IN" sz="9000" b="1" dirty="0" smtClean="0"/>
              <a:t>Factors </a:t>
            </a:r>
            <a:br>
              <a:rPr lang="en-IN" sz="9000" b="1" dirty="0" smtClean="0"/>
            </a:br>
            <a:r>
              <a:rPr lang="en-IN" sz="9000" b="1" dirty="0" smtClean="0"/>
              <a:t>affecting</a:t>
            </a:r>
            <a:br>
              <a:rPr lang="en-IN" sz="9000" b="1" dirty="0" smtClean="0"/>
            </a:br>
            <a:r>
              <a:rPr lang="en-IN" sz="9000" b="1" dirty="0" smtClean="0"/>
              <a:t>Demand!</a:t>
            </a:r>
            <a:endParaRPr lang="en-IN" sz="9000" dirty="0"/>
          </a:p>
        </p:txBody>
      </p:sp>
    </p:spTree>
    <p:extLst>
      <p:ext uri="{BB962C8B-B14F-4D97-AF65-F5344CB8AC3E}">
        <p14:creationId xmlns:p14="http://schemas.microsoft.com/office/powerpoint/2010/main" val="32539763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98637"/>
            <a:ext cx="8229600" cy="4525963"/>
          </a:xfrm>
        </p:spPr>
        <p:txBody>
          <a:bodyPr>
            <a:noAutofit/>
          </a:bodyPr>
          <a:lstStyle/>
          <a:p>
            <a:pPr marL="0" indent="0" algn="ctr">
              <a:buNone/>
            </a:pPr>
            <a:r>
              <a:rPr lang="en-US" sz="4000" b="1" dirty="0">
                <a:latin typeface="Times New Roman" pitchFamily="18" charset="0"/>
                <a:cs typeface="Times New Roman" pitchFamily="18" charset="0"/>
              </a:rPr>
              <a:t>Price of relative </a:t>
            </a:r>
            <a:r>
              <a:rPr lang="en-US" sz="4000" b="1" dirty="0" smtClean="0">
                <a:latin typeface="Times New Roman" pitchFamily="18" charset="0"/>
                <a:cs typeface="Times New Roman" pitchFamily="18" charset="0"/>
              </a:rPr>
              <a:t>goods</a:t>
            </a:r>
          </a:p>
          <a:p>
            <a:pPr marL="0" indent="0" algn="ctr">
              <a:buNone/>
            </a:pPr>
            <a:endParaRPr lang="en-US" sz="3200" b="1" dirty="0">
              <a:latin typeface="Times New Roman" pitchFamily="18" charset="0"/>
              <a:cs typeface="Times New Roman" pitchFamily="18" charset="0"/>
            </a:endParaRPr>
          </a:p>
          <a:p>
            <a:r>
              <a:rPr lang="en-US" sz="2800" dirty="0" smtClean="0">
                <a:latin typeface="Times New Roman" pitchFamily="18" charset="0"/>
                <a:cs typeface="Times New Roman" pitchFamily="18" charset="0"/>
              </a:rPr>
              <a:t>Demand </a:t>
            </a:r>
            <a:r>
              <a:rPr lang="en-US" sz="2800" dirty="0">
                <a:latin typeface="Times New Roman" pitchFamily="18" charset="0"/>
                <a:cs typeface="Times New Roman" pitchFamily="18" charset="0"/>
              </a:rPr>
              <a:t>for </a:t>
            </a:r>
            <a:r>
              <a:rPr lang="en-US" sz="2800" dirty="0" smtClean="0">
                <a:latin typeface="Times New Roman" pitchFamily="18" charset="0"/>
                <a:cs typeface="Times New Roman" pitchFamily="18" charset="0"/>
              </a:rPr>
              <a:t>cold coffee </a:t>
            </a:r>
            <a:r>
              <a:rPr lang="en-US" sz="2800" dirty="0">
                <a:latin typeface="Times New Roman" pitchFamily="18" charset="0"/>
                <a:cs typeface="Times New Roman" pitchFamily="18" charset="0"/>
              </a:rPr>
              <a:t>is  influenced by the change in price of relative goods. For example, change in price of milk changes the price of coffee and hence the demand</a:t>
            </a:r>
            <a:r>
              <a:rPr lang="en-US" sz="2800" dirty="0" smtClean="0">
                <a:latin typeface="Times New Roman" pitchFamily="18" charset="0"/>
                <a:cs typeface="Times New Roman" pitchFamily="18" charset="0"/>
              </a:rPr>
              <a:t>.</a:t>
            </a:r>
          </a:p>
          <a:p>
            <a:r>
              <a:rPr lang="en-US" sz="2800" dirty="0" smtClean="0">
                <a:latin typeface="Times New Roman" pitchFamily="18" charset="0"/>
                <a:cs typeface="Times New Roman" pitchFamily="18" charset="0"/>
              </a:rPr>
              <a:t> </a:t>
            </a:r>
            <a:r>
              <a:rPr lang="en-US" sz="2800" dirty="0">
                <a:latin typeface="Times New Roman" pitchFamily="18" charset="0"/>
                <a:cs typeface="Times New Roman" pitchFamily="18" charset="0"/>
              </a:rPr>
              <a:t>Now if the price of coffee increases from Rs 30 to Rs 40 whereas the price of other aerated drinks remains the same then the demand </a:t>
            </a:r>
            <a:r>
              <a:rPr lang="en-US" sz="2800" dirty="0" smtClean="0">
                <a:latin typeface="Times New Roman" pitchFamily="18" charset="0"/>
                <a:cs typeface="Times New Roman" pitchFamily="18" charset="0"/>
              </a:rPr>
              <a:t>for cold </a:t>
            </a:r>
            <a:r>
              <a:rPr lang="en-US" sz="2800" dirty="0">
                <a:latin typeface="Times New Roman" pitchFamily="18" charset="0"/>
                <a:cs typeface="Times New Roman" pitchFamily="18" charset="0"/>
              </a:rPr>
              <a:t>coffee </a:t>
            </a:r>
            <a:r>
              <a:rPr lang="en-US" sz="2800" dirty="0" smtClean="0">
                <a:latin typeface="Times New Roman" pitchFamily="18" charset="0"/>
                <a:cs typeface="Times New Roman" pitchFamily="18" charset="0"/>
              </a:rPr>
              <a:t>may </a:t>
            </a:r>
            <a:r>
              <a:rPr lang="en-US" sz="2800" dirty="0">
                <a:latin typeface="Times New Roman" pitchFamily="18" charset="0"/>
                <a:cs typeface="Times New Roman" pitchFamily="18" charset="0"/>
              </a:rPr>
              <a:t>gradually fall </a:t>
            </a:r>
            <a:r>
              <a:rPr lang="en-US" sz="2800" dirty="0" smtClean="0">
                <a:latin typeface="Times New Roman" pitchFamily="18" charset="0"/>
                <a:cs typeface="Times New Roman" pitchFamily="18" charset="0"/>
              </a:rPr>
              <a:t>down</a:t>
            </a:r>
          </a:p>
          <a:p>
            <a:pPr marL="0" indent="0">
              <a:buNone/>
            </a:pPr>
            <a:endParaRPr lang="en-US" sz="2000" dirty="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lvl="0" indent="0" algn="ctr">
              <a:buNone/>
            </a:pPr>
            <a:r>
              <a:rPr lang="en-US" sz="4300" b="1" dirty="0">
                <a:latin typeface="Times New Roman" pitchFamily="18" charset="0"/>
                <a:cs typeface="Times New Roman" pitchFamily="18" charset="0"/>
              </a:rPr>
              <a:t>Taste and </a:t>
            </a:r>
            <a:r>
              <a:rPr lang="en-US" sz="4300" b="1" dirty="0" smtClean="0">
                <a:latin typeface="Times New Roman" pitchFamily="18" charset="0"/>
                <a:cs typeface="Times New Roman" pitchFamily="18" charset="0"/>
              </a:rPr>
              <a:t>preference</a:t>
            </a:r>
          </a:p>
          <a:p>
            <a:pPr marL="0" lvl="0" indent="0" algn="ctr">
              <a:buNone/>
            </a:pPr>
            <a:endParaRPr lang="en-US" sz="4300" dirty="0">
              <a:latin typeface="Times New Roman" pitchFamily="18" charset="0"/>
              <a:cs typeface="Times New Roman" pitchFamily="18" charset="0"/>
            </a:endParaRPr>
          </a:p>
          <a:p>
            <a:r>
              <a:rPr lang="en-US" sz="3200" dirty="0">
                <a:latin typeface="Times New Roman" pitchFamily="18" charset="0"/>
                <a:cs typeface="Times New Roman" pitchFamily="18" charset="0"/>
              </a:rPr>
              <a:t>The taste of cold coffee is maintained the same which results in the same demand of cold coffee. Also, this helps in earning profit since quality and taste remains the same whereas aerated drinks are harmful so that brings consumers towards these beverages.</a:t>
            </a:r>
          </a:p>
          <a:p>
            <a:endParaRPr lang="en-IN" dirty="0"/>
          </a:p>
        </p:txBody>
      </p:sp>
    </p:spTree>
    <p:extLst>
      <p:ext uri="{BB962C8B-B14F-4D97-AF65-F5344CB8AC3E}">
        <p14:creationId xmlns:p14="http://schemas.microsoft.com/office/powerpoint/2010/main" val="18169978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1600200"/>
            <a:ext cx="8839200" cy="5592763"/>
          </a:xfrm>
        </p:spPr>
        <p:txBody>
          <a:bodyPr>
            <a:noAutofit/>
          </a:bodyPr>
          <a:lstStyle/>
          <a:p>
            <a:pPr marL="0" indent="0" algn="ctr">
              <a:buNone/>
            </a:pPr>
            <a:r>
              <a:rPr lang="en-US" sz="4800" b="1" dirty="0" smtClean="0">
                <a:latin typeface="Times New Roman" pitchFamily="18" charset="0"/>
                <a:cs typeface="Times New Roman" pitchFamily="18" charset="0"/>
              </a:rPr>
              <a:t>Time</a:t>
            </a:r>
          </a:p>
          <a:p>
            <a:pPr marL="0" indent="0" algn="ctr">
              <a:buNone/>
            </a:pPr>
            <a:endParaRPr lang="en-US" sz="4800" b="1" dirty="0">
              <a:latin typeface="Times New Roman" pitchFamily="18" charset="0"/>
              <a:cs typeface="Times New Roman" pitchFamily="18" charset="0"/>
            </a:endParaRPr>
          </a:p>
          <a:p>
            <a:r>
              <a:rPr lang="en-US" sz="3200" dirty="0">
                <a:latin typeface="Times New Roman" pitchFamily="18" charset="0"/>
                <a:cs typeface="Times New Roman" pitchFamily="18" charset="0"/>
              </a:rPr>
              <a:t>Time is an important factor that affects the demand. e.g. the demand for cold coffee is maximum during Navratri and the least during summer break and it also changes during the time of the day. Beverages are demanded more in evening and afternoon whereas food items are demanded more at night.</a:t>
            </a:r>
          </a:p>
          <a:p>
            <a:endParaRPr lang="en-IN" sz="4000" dirty="0"/>
          </a:p>
        </p:txBody>
      </p:sp>
    </p:spTree>
    <p:extLst>
      <p:ext uri="{BB962C8B-B14F-4D97-AF65-F5344CB8AC3E}">
        <p14:creationId xmlns:p14="http://schemas.microsoft.com/office/powerpoint/2010/main" val="40226058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762000"/>
            <a:ext cx="9144000" cy="5867400"/>
          </a:xfrm>
        </p:spPr>
        <p:txBody>
          <a:bodyPr>
            <a:noAutofit/>
          </a:bodyPr>
          <a:lstStyle/>
          <a:p>
            <a:pPr marL="0" lvl="0" indent="0" algn="ctr">
              <a:buNone/>
            </a:pPr>
            <a:r>
              <a:rPr lang="en-US" sz="4000" b="1" dirty="0">
                <a:latin typeface="Times New Roman" pitchFamily="18" charset="0"/>
                <a:cs typeface="Times New Roman" pitchFamily="18" charset="0"/>
              </a:rPr>
              <a:t>Coupons, </a:t>
            </a:r>
            <a:r>
              <a:rPr lang="en-US" sz="4000" b="1" dirty="0" smtClean="0">
                <a:latin typeface="Times New Roman" pitchFamily="18" charset="0"/>
                <a:cs typeface="Times New Roman" pitchFamily="18" charset="0"/>
              </a:rPr>
              <a:t>Offers</a:t>
            </a:r>
            <a:r>
              <a:rPr lang="en-US" sz="4000" b="1" dirty="0">
                <a:latin typeface="Times New Roman" pitchFamily="18" charset="0"/>
                <a:cs typeface="Times New Roman" pitchFamily="18" charset="0"/>
              </a:rPr>
              <a:t> </a:t>
            </a:r>
            <a:r>
              <a:rPr lang="en-US" sz="4000" b="1" dirty="0" smtClean="0">
                <a:latin typeface="Times New Roman" pitchFamily="18" charset="0"/>
                <a:cs typeface="Times New Roman" pitchFamily="18" charset="0"/>
              </a:rPr>
              <a:t>and Combos</a:t>
            </a:r>
            <a:endParaRPr lang="en-US" sz="4000" dirty="0">
              <a:latin typeface="Times New Roman" pitchFamily="18" charset="0"/>
              <a:cs typeface="Times New Roman" pitchFamily="18" charset="0"/>
            </a:endParaRPr>
          </a:p>
          <a:p>
            <a:r>
              <a:rPr lang="en-US" sz="3000" dirty="0">
                <a:latin typeface="Times New Roman" pitchFamily="18" charset="0"/>
                <a:cs typeface="Times New Roman" pitchFamily="18" charset="0"/>
              </a:rPr>
              <a:t>Marketing and Advertisement of their franchise on various platforms leads to increase in </a:t>
            </a:r>
            <a:r>
              <a:rPr lang="en-US" sz="3000" dirty="0" smtClean="0">
                <a:latin typeface="Times New Roman" pitchFamily="18" charset="0"/>
                <a:cs typeface="Times New Roman" pitchFamily="18" charset="0"/>
              </a:rPr>
              <a:t>demand like </a:t>
            </a:r>
            <a:r>
              <a:rPr lang="en-US" sz="3000" dirty="0" err="1" smtClean="0">
                <a:latin typeface="Times New Roman" pitchFamily="18" charset="0"/>
                <a:cs typeface="Times New Roman" pitchFamily="18" charset="0"/>
              </a:rPr>
              <a:t>coupondunia</a:t>
            </a:r>
            <a:r>
              <a:rPr lang="en-US" sz="3000" dirty="0" smtClean="0">
                <a:latin typeface="Times New Roman" pitchFamily="18" charset="0"/>
                <a:cs typeface="Times New Roman" pitchFamily="18" charset="0"/>
              </a:rPr>
              <a:t>, </a:t>
            </a:r>
            <a:r>
              <a:rPr lang="en-US" sz="3000" dirty="0" err="1" smtClean="0">
                <a:latin typeface="Times New Roman" pitchFamily="18" charset="0"/>
                <a:cs typeface="Times New Roman" pitchFamily="18" charset="0"/>
              </a:rPr>
              <a:t>groupon</a:t>
            </a:r>
            <a:r>
              <a:rPr lang="en-US" sz="3000" dirty="0" smtClean="0">
                <a:latin typeface="Times New Roman" pitchFamily="18" charset="0"/>
                <a:cs typeface="Times New Roman" pitchFamily="18" charset="0"/>
              </a:rPr>
              <a:t>, etc.</a:t>
            </a:r>
          </a:p>
          <a:p>
            <a:pPr marL="0" indent="0">
              <a:buNone/>
            </a:pPr>
            <a:endParaRPr lang="en-US" dirty="0">
              <a:latin typeface="Times New Roman" pitchFamily="18" charset="0"/>
              <a:cs typeface="Times New Roman" pitchFamily="18" charset="0"/>
            </a:endParaRPr>
          </a:p>
          <a:p>
            <a:pPr marL="0" lvl="0" indent="0" algn="ctr">
              <a:buNone/>
            </a:pPr>
            <a:r>
              <a:rPr lang="en-US" sz="4000" b="1" dirty="0">
                <a:latin typeface="Times New Roman" pitchFamily="18" charset="0"/>
                <a:cs typeface="Times New Roman" pitchFamily="18" charset="0"/>
              </a:rPr>
              <a:t>Age </a:t>
            </a:r>
            <a:r>
              <a:rPr lang="en-US" sz="4000" b="1" dirty="0" smtClean="0">
                <a:latin typeface="Times New Roman" pitchFamily="18" charset="0"/>
                <a:cs typeface="Times New Roman" pitchFamily="18" charset="0"/>
              </a:rPr>
              <a:t>group</a:t>
            </a:r>
          </a:p>
          <a:p>
            <a:r>
              <a:rPr lang="en-US" sz="3000" dirty="0" smtClean="0">
                <a:latin typeface="Times New Roman" pitchFamily="18" charset="0"/>
                <a:cs typeface="Times New Roman" pitchFamily="18" charset="0"/>
              </a:rPr>
              <a:t>The main consumers are college going students and the youth which doesn’t affect the demand much, and so we can see that May –June has low demand sue to vacations. Even corporate youth are often found at both of these places during break hours.</a:t>
            </a:r>
            <a:endParaRPr lang="en-US" sz="3000" dirty="0">
              <a:latin typeface="Times New Roman" pitchFamily="18" charset="0"/>
              <a:cs typeface="Times New Roman" pitchFamily="18" charset="0"/>
            </a:endParaRPr>
          </a:p>
        </p:txBody>
      </p:sp>
    </p:spTree>
    <p:extLst>
      <p:ext uri="{BB962C8B-B14F-4D97-AF65-F5344CB8AC3E}">
        <p14:creationId xmlns:p14="http://schemas.microsoft.com/office/powerpoint/2010/main" val="1979969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smtClean="0">
                <a:latin typeface="Arial Rounded MT Bold" panose="020F0704030504030204" pitchFamily="34" charset="0"/>
              </a:rPr>
              <a:t>Price Elasticity Of Demand (Ed)</a:t>
            </a:r>
            <a:endParaRPr lang="en-IN" sz="3600" dirty="0">
              <a:latin typeface="Arial Rounded MT Bold" panose="020F070403050403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IN" sz="2800" dirty="0" smtClean="0"/>
                  <a:t>Elasticity plays a big role in economics. It quantifies the law of demand and supply. </a:t>
                </a:r>
              </a:p>
              <a:p>
                <a:r>
                  <a:rPr lang="en-IN" sz="2800" dirty="0" smtClean="0"/>
                  <a:t>Elasticity becomes a tool to analyse the scenario in market. </a:t>
                </a:r>
              </a:p>
              <a:p>
                <a:r>
                  <a:rPr lang="en-IN" sz="2800" dirty="0" smtClean="0"/>
                  <a:t>Ed = - </a:t>
                </a:r>
                <a14:m>
                  <m:oMath xmlns:m="http://schemas.openxmlformats.org/officeDocument/2006/math">
                    <m:f>
                      <m:fPr>
                        <m:ctrlPr>
                          <a:rPr lang="en-IN" sz="2800" i="1" smtClean="0">
                            <a:latin typeface="Cambria Math" panose="02040503050406030204" pitchFamily="18" charset="0"/>
                          </a:rPr>
                        </m:ctrlPr>
                      </m:fPr>
                      <m:num>
                        <m:r>
                          <m:rPr>
                            <m:nor/>
                          </m:rPr>
                          <a:rPr lang="en-IN" sz="2800" dirty="0"/>
                          <m:t>% </m:t>
                        </m:r>
                        <m:r>
                          <m:rPr>
                            <m:nor/>
                          </m:rPr>
                          <a:rPr lang="en-IN" sz="2800" dirty="0"/>
                          <m:t>change</m:t>
                        </m:r>
                        <m:r>
                          <m:rPr>
                            <m:nor/>
                          </m:rPr>
                          <a:rPr lang="en-IN" sz="2800" dirty="0"/>
                          <m:t> </m:t>
                        </m:r>
                        <m:r>
                          <m:rPr>
                            <m:nor/>
                          </m:rPr>
                          <a:rPr lang="en-IN" sz="2800" dirty="0"/>
                          <m:t>in</m:t>
                        </m:r>
                        <m:r>
                          <m:rPr>
                            <m:nor/>
                          </m:rPr>
                          <a:rPr lang="en-IN" sz="2800" dirty="0"/>
                          <m:t> </m:t>
                        </m:r>
                        <m:r>
                          <m:rPr>
                            <m:nor/>
                          </m:rPr>
                          <a:rPr lang="en-IN" sz="2800" dirty="0"/>
                          <m:t>quantity</m:t>
                        </m:r>
                        <m:r>
                          <m:rPr>
                            <m:nor/>
                          </m:rPr>
                          <a:rPr lang="en-IN" sz="2800" dirty="0"/>
                          <m:t> </m:t>
                        </m:r>
                        <m:r>
                          <m:rPr>
                            <m:nor/>
                          </m:rPr>
                          <a:rPr lang="en-IN" sz="2800" dirty="0"/>
                          <m:t>demand</m:t>
                        </m:r>
                        <m:r>
                          <m:rPr>
                            <m:nor/>
                          </m:rPr>
                          <a:rPr lang="en-IN" sz="2800" dirty="0"/>
                          <m:t> </m:t>
                        </m:r>
                        <m:r>
                          <m:rPr>
                            <m:nor/>
                          </m:rPr>
                          <a:rPr lang="en-IN" sz="2800" dirty="0"/>
                          <m:t>of</m:t>
                        </m:r>
                        <m:r>
                          <m:rPr>
                            <m:nor/>
                          </m:rPr>
                          <a:rPr lang="en-IN" sz="2800" dirty="0"/>
                          <m:t> </m:t>
                        </m:r>
                        <m:r>
                          <m:rPr>
                            <m:nor/>
                          </m:rPr>
                          <a:rPr lang="en-IN" sz="2800" dirty="0"/>
                          <m:t>A</m:t>
                        </m:r>
                      </m:num>
                      <m:den>
                        <m:r>
                          <m:rPr>
                            <m:nor/>
                          </m:rPr>
                          <a:rPr lang="en-IN" sz="2800" dirty="0"/>
                          <m:t>% </m:t>
                        </m:r>
                        <m:r>
                          <m:rPr>
                            <m:nor/>
                          </m:rPr>
                          <a:rPr lang="en-IN" sz="2800" dirty="0"/>
                          <m:t>change</m:t>
                        </m:r>
                        <m:r>
                          <m:rPr>
                            <m:nor/>
                          </m:rPr>
                          <a:rPr lang="en-IN" sz="2800" dirty="0"/>
                          <m:t> </m:t>
                        </m:r>
                        <m:r>
                          <m:rPr>
                            <m:nor/>
                          </m:rPr>
                          <a:rPr lang="en-IN" sz="2800" dirty="0"/>
                          <m:t>in</m:t>
                        </m:r>
                        <m:r>
                          <m:rPr>
                            <m:nor/>
                          </m:rPr>
                          <a:rPr lang="en-IN" sz="2800" dirty="0"/>
                          <m:t> </m:t>
                        </m:r>
                        <m:r>
                          <m:rPr>
                            <m:nor/>
                          </m:rPr>
                          <a:rPr lang="en-IN" sz="2800" b="0" i="0" dirty="0" smtClean="0"/>
                          <m:t>Price</m:t>
                        </m:r>
                        <m:r>
                          <m:rPr>
                            <m:nor/>
                          </m:rPr>
                          <a:rPr lang="en-IN" sz="2800" b="0" i="0" dirty="0" smtClean="0"/>
                          <m:t> </m:t>
                        </m:r>
                        <m:r>
                          <m:rPr>
                            <m:nor/>
                          </m:rPr>
                          <a:rPr lang="en-IN" sz="2800" dirty="0"/>
                          <m:t>of</m:t>
                        </m:r>
                        <m:r>
                          <m:rPr>
                            <m:nor/>
                          </m:rPr>
                          <a:rPr lang="en-IN" sz="2800" dirty="0"/>
                          <m:t> </m:t>
                        </m:r>
                        <m:r>
                          <m:rPr>
                            <m:nor/>
                          </m:rPr>
                          <a:rPr lang="en-IN" sz="2800" dirty="0"/>
                          <m:t>A</m:t>
                        </m:r>
                      </m:den>
                    </m:f>
                  </m:oMath>
                </a14:m>
                <a:endParaRPr lang="en-IN" sz="2800" dirty="0" smtClean="0"/>
              </a:p>
              <a:p>
                <a:r>
                  <a:rPr lang="en-IN" sz="2800" dirty="0" smtClean="0"/>
                  <a:t>In our case, usually the price of food products increase very gradually and slowly so there is no significant change in demand seen.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91" t="-2241" r="-386"/>
                </a:stretch>
              </a:blipFill>
            </p:spPr>
            <p:txBody>
              <a:bodyPr/>
              <a:lstStyle/>
              <a:p>
                <a:r>
                  <a:rPr lang="en-IN">
                    <a:noFill/>
                  </a:rPr>
                  <a:t> </a:t>
                </a:r>
              </a:p>
            </p:txBody>
          </p:sp>
        </mc:Fallback>
      </mc:AlternateContent>
    </p:spTree>
    <p:extLst>
      <p:ext uri="{BB962C8B-B14F-4D97-AF65-F5344CB8AC3E}">
        <p14:creationId xmlns:p14="http://schemas.microsoft.com/office/powerpoint/2010/main" val="24244773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511473" cy="1312480"/>
          </a:xfrm>
        </p:spPr>
        <p:txBody>
          <a:bodyPr>
            <a:normAutofit/>
          </a:bodyPr>
          <a:lstStyle/>
          <a:p>
            <a:r>
              <a:rPr lang="en-IN" b="1" dirty="0" smtClean="0">
                <a:latin typeface="Arial Rounded MT Bold" panose="020F0704030504030204" pitchFamily="34" charset="0"/>
              </a:rPr>
              <a:t>	</a:t>
            </a:r>
            <a:r>
              <a:rPr lang="en-IN" sz="4000" b="1" dirty="0" smtClean="0">
                <a:latin typeface="+mn-lt"/>
              </a:rPr>
              <a:t>Cross Elasticity of Demand 			(complimentary)</a:t>
            </a:r>
            <a:endParaRPr lang="en-IN" sz="4000" b="1" dirty="0">
              <a:latin typeface="+mn-lt"/>
            </a:endParaRPr>
          </a:p>
        </p:txBody>
      </p:sp>
      <p:sp>
        <p:nvSpPr>
          <p:cNvPr id="3" name="Content Placeholder 2"/>
          <p:cNvSpPr>
            <a:spLocks noGrp="1"/>
          </p:cNvSpPr>
          <p:nvPr>
            <p:ph idx="1"/>
          </p:nvPr>
        </p:nvSpPr>
        <p:spPr>
          <a:xfrm>
            <a:off x="27296" y="2133600"/>
            <a:ext cx="8839200" cy="4724400"/>
          </a:xfrm>
        </p:spPr>
        <p:txBody>
          <a:bodyPr>
            <a:noAutofit/>
          </a:bodyPr>
          <a:lstStyle/>
          <a:p>
            <a:r>
              <a:rPr lang="en-IN" sz="3200" dirty="0" smtClean="0"/>
              <a:t>Demand elasticity of complimentary goods is: Price of final product is affected by significant price change of it’s raw materials and constituent products.</a:t>
            </a:r>
          </a:p>
          <a:p>
            <a:r>
              <a:rPr lang="en-IN" sz="3200" dirty="0" smtClean="0"/>
              <a:t>For </a:t>
            </a:r>
            <a:r>
              <a:rPr lang="en-IN" sz="3200" dirty="0" err="1" smtClean="0"/>
              <a:t>eg</a:t>
            </a:r>
            <a:r>
              <a:rPr lang="en-IN" sz="3200" dirty="0" smtClean="0"/>
              <a:t>: Both </a:t>
            </a:r>
            <a:r>
              <a:rPr lang="en-IN" sz="3200" dirty="0" err="1" smtClean="0"/>
              <a:t>Shambu’s</a:t>
            </a:r>
            <a:r>
              <a:rPr lang="en-IN" sz="3200" dirty="0" smtClean="0"/>
              <a:t> and Shiva’s had a price change on their beverages and food items when milk, butter and cheese prices were increased.</a:t>
            </a:r>
          </a:p>
          <a:p>
            <a:r>
              <a:rPr lang="en-IN" sz="3200" dirty="0" smtClean="0"/>
              <a:t>Both of them use </a:t>
            </a:r>
            <a:r>
              <a:rPr lang="en-IN" sz="3200" dirty="0" err="1" smtClean="0"/>
              <a:t>Amul</a:t>
            </a:r>
            <a:r>
              <a:rPr lang="en-IN" sz="3200" dirty="0" smtClean="0"/>
              <a:t> Gold from retail outlets.</a:t>
            </a:r>
            <a:endParaRPr lang="en-IN" sz="32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60000"/>
                <a:lumOff val="40000"/>
              </a:schemeClr>
            </a:gs>
            <a:gs pos="32000">
              <a:schemeClr val="accent6">
                <a:lumMod val="60000"/>
                <a:lumOff val="40000"/>
              </a:schemeClr>
            </a:gs>
            <a:gs pos="61000">
              <a:schemeClr val="accent4">
                <a:lumMod val="40000"/>
                <a:lumOff val="6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1325563"/>
          </a:xfrm>
        </p:spPr>
        <p:txBody>
          <a:bodyPr>
            <a:normAutofit/>
          </a:bodyPr>
          <a:lstStyle/>
          <a:p>
            <a:r>
              <a:rPr lang="en-IN" sz="4000" b="1" dirty="0" smtClean="0">
                <a:latin typeface="+mn-lt"/>
              </a:rPr>
              <a:t>Acknowledgement</a:t>
            </a:r>
            <a:endParaRPr lang="en-IN" sz="4000" b="1" dirty="0">
              <a:latin typeface="+mn-lt"/>
            </a:endParaRPr>
          </a:p>
        </p:txBody>
      </p:sp>
      <p:sp>
        <p:nvSpPr>
          <p:cNvPr id="3" name="Content Placeholder 2"/>
          <p:cNvSpPr>
            <a:spLocks noGrp="1"/>
          </p:cNvSpPr>
          <p:nvPr>
            <p:ph idx="1"/>
          </p:nvPr>
        </p:nvSpPr>
        <p:spPr>
          <a:xfrm>
            <a:off x="628650" y="1477963"/>
            <a:ext cx="7886700" cy="4351338"/>
          </a:xfrm>
        </p:spPr>
        <p:txBody>
          <a:bodyPr>
            <a:noAutofit/>
          </a:bodyPr>
          <a:lstStyle/>
          <a:p>
            <a:r>
              <a:rPr lang="en-IN" sz="2400" dirty="0" smtClean="0"/>
              <a:t>This project </a:t>
            </a:r>
            <a:r>
              <a:rPr lang="en-IN" sz="2400" dirty="0" smtClean="0"/>
              <a:t>was to try </a:t>
            </a:r>
            <a:r>
              <a:rPr lang="en-IN" sz="2400" dirty="0" smtClean="0"/>
              <a:t>something out of our domain. Economics for an engineering bunch of students is something which can be disturbing but it wasn’t. Constant Support from Faculty Ms. Rita Sharma and our grader Anmol was highly appreciated and we all are sincerely thankful to let us discover this new world of economics and dirty our hands in it too. Madam as well as Anmol were available to solve our questions and even helped us a lot in selecting the topics for our project. </a:t>
            </a:r>
          </a:p>
          <a:p>
            <a:r>
              <a:rPr lang="en-IN" sz="2400" dirty="0" smtClean="0"/>
              <a:t>A sincere Thanks to both of them! </a:t>
            </a:r>
            <a:r>
              <a:rPr lang="en-IN" sz="2400" dirty="0" smtClean="0">
                <a:sym typeface="Wingdings" panose="05000000000000000000" pitchFamily="2" charset="2"/>
              </a:rPr>
              <a:t></a:t>
            </a:r>
          </a:p>
          <a:p>
            <a:r>
              <a:rPr lang="en-IN" sz="2400" dirty="0" smtClean="0">
                <a:sym typeface="Wingdings" panose="05000000000000000000" pitchFamily="2" charset="2"/>
              </a:rPr>
              <a:t>Even the manager at Shiva’s Mr. </a:t>
            </a:r>
            <a:r>
              <a:rPr lang="en-IN" sz="2400" dirty="0" err="1" smtClean="0">
                <a:sym typeface="Wingdings" panose="05000000000000000000" pitchFamily="2" charset="2"/>
              </a:rPr>
              <a:t>Viky</a:t>
            </a:r>
            <a:r>
              <a:rPr lang="en-IN" sz="2400" dirty="0" smtClean="0">
                <a:sym typeface="Wingdings" panose="05000000000000000000" pitchFamily="2" charset="2"/>
              </a:rPr>
              <a:t> and manager at </a:t>
            </a:r>
            <a:r>
              <a:rPr lang="en-IN" sz="2400" dirty="0" err="1" smtClean="0">
                <a:sym typeface="Wingdings" panose="05000000000000000000" pitchFamily="2" charset="2"/>
              </a:rPr>
              <a:t>Shambhu’s</a:t>
            </a:r>
            <a:r>
              <a:rPr lang="en-IN" sz="2400" dirty="0" smtClean="0">
                <a:sym typeface="Wingdings" panose="05000000000000000000" pitchFamily="2" charset="2"/>
              </a:rPr>
              <a:t> Mr. </a:t>
            </a:r>
            <a:r>
              <a:rPr lang="en-IN" sz="2400" dirty="0" err="1" smtClean="0">
                <a:sym typeface="Wingdings" panose="05000000000000000000" pitchFamily="2" charset="2"/>
              </a:rPr>
              <a:t>Umesh</a:t>
            </a:r>
            <a:r>
              <a:rPr lang="en-IN" sz="2400" dirty="0" smtClean="0">
                <a:sym typeface="Wingdings" panose="05000000000000000000" pitchFamily="2" charset="2"/>
              </a:rPr>
              <a:t> Desai were equally helpful in providing the data and information about their respective franchise.</a:t>
            </a:r>
            <a:endParaRPr lang="en-IN" sz="2400" dirty="0" smtClean="0"/>
          </a:p>
        </p:txBody>
      </p:sp>
    </p:spTree>
    <p:extLst>
      <p:ext uri="{BB962C8B-B14F-4D97-AF65-F5344CB8AC3E}">
        <p14:creationId xmlns:p14="http://schemas.microsoft.com/office/powerpoint/2010/main" val="42062118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228600"/>
            <a:ext cx="5410200" cy="4876800"/>
          </a:xfrm>
        </p:spPr>
        <p:txBody>
          <a:bodyPr>
            <a:noAutofit/>
          </a:bodyPr>
          <a:lstStyle/>
          <a:p>
            <a:r>
              <a:rPr lang="en-IN" sz="9000" b="1" dirty="0" smtClean="0"/>
              <a:t>Factors </a:t>
            </a:r>
            <a:br>
              <a:rPr lang="en-IN" sz="9000" b="1" dirty="0" smtClean="0"/>
            </a:br>
            <a:r>
              <a:rPr lang="en-IN" sz="9000" b="1" dirty="0" smtClean="0"/>
              <a:t>affecting</a:t>
            </a:r>
            <a:br>
              <a:rPr lang="en-IN" sz="9000" b="1" dirty="0" smtClean="0"/>
            </a:br>
            <a:r>
              <a:rPr lang="en-IN" sz="9000" b="1" dirty="0" smtClean="0"/>
              <a:t>Price!</a:t>
            </a:r>
            <a:endParaRPr lang="en-IN" sz="9000" dirty="0"/>
          </a:p>
        </p:txBody>
      </p:sp>
    </p:spTree>
    <p:extLst>
      <p:ext uri="{BB962C8B-B14F-4D97-AF65-F5344CB8AC3E}">
        <p14:creationId xmlns:p14="http://schemas.microsoft.com/office/powerpoint/2010/main" val="10062583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457200"/>
            <a:ext cx="8134350" cy="6248400"/>
          </a:xfrm>
        </p:spPr>
        <p:txBody>
          <a:bodyPr>
            <a:normAutofit/>
          </a:bodyPr>
          <a:lstStyle/>
          <a:p>
            <a:pPr marL="0" indent="0">
              <a:buNone/>
            </a:pPr>
            <a:r>
              <a:rPr lang="en-IN" dirty="0"/>
              <a:t>1) </a:t>
            </a:r>
            <a:r>
              <a:rPr lang="en-IN" sz="2800" b="1" dirty="0"/>
              <a:t>Infrastructure</a:t>
            </a:r>
          </a:p>
          <a:p>
            <a:r>
              <a:rPr lang="en-IN" dirty="0" smtClean="0"/>
              <a:t> </a:t>
            </a:r>
            <a:r>
              <a:rPr lang="en-IN" dirty="0"/>
              <a:t>The production increased which led to new coffee making machines</a:t>
            </a:r>
            <a:r>
              <a:rPr lang="en-IN" dirty="0" smtClean="0"/>
              <a:t>, tools </a:t>
            </a:r>
            <a:r>
              <a:rPr lang="en-IN" dirty="0"/>
              <a:t>for the other food items, which in turn resulted in price hike over a small percent.</a:t>
            </a:r>
          </a:p>
          <a:p>
            <a:pPr marL="0" indent="0">
              <a:buNone/>
            </a:pPr>
            <a:endParaRPr lang="en-IN" dirty="0"/>
          </a:p>
          <a:p>
            <a:pPr marL="0" indent="0">
              <a:buNone/>
            </a:pPr>
            <a:r>
              <a:rPr lang="en-IN" dirty="0"/>
              <a:t>2) </a:t>
            </a:r>
            <a:r>
              <a:rPr lang="en-IN" sz="2800" b="1" dirty="0"/>
              <a:t>Ambience</a:t>
            </a:r>
          </a:p>
          <a:p>
            <a:r>
              <a:rPr lang="en-IN" dirty="0" smtClean="0"/>
              <a:t> </a:t>
            </a:r>
            <a:r>
              <a:rPr lang="en-IN" dirty="0"/>
              <a:t>The overall look of </a:t>
            </a:r>
            <a:r>
              <a:rPr lang="en-IN" dirty="0" err="1"/>
              <a:t>Shambhu's</a:t>
            </a:r>
            <a:r>
              <a:rPr lang="en-IN" dirty="0"/>
              <a:t> evolved in span of 20 years.</a:t>
            </a:r>
          </a:p>
          <a:p>
            <a:r>
              <a:rPr lang="en-IN" dirty="0" smtClean="0"/>
              <a:t> </a:t>
            </a:r>
            <a:r>
              <a:rPr lang="en-IN" dirty="0"/>
              <a:t>New glasses, plates, tables and a friendly atmosphere was created keeping in mind the target audience i.e. college-going-students</a:t>
            </a:r>
            <a:r>
              <a:rPr lang="en-IN" dirty="0" smtClean="0"/>
              <a:t>.</a:t>
            </a:r>
          </a:p>
          <a:p>
            <a:r>
              <a:rPr lang="en-IN" dirty="0" smtClean="0"/>
              <a:t>Similarly, the interior of Shiva’s was redesigned a couple of years back after which they had a price hike.</a:t>
            </a:r>
          </a:p>
          <a:p>
            <a:pPr marL="0" indent="0">
              <a:buNone/>
            </a:pPr>
            <a:endParaRPr lang="en-IN" dirty="0"/>
          </a:p>
          <a:p>
            <a:pPr marL="0" indent="0">
              <a:buNone/>
            </a:pPr>
            <a:r>
              <a:rPr lang="en-IN" dirty="0"/>
              <a:t>3) </a:t>
            </a:r>
            <a:r>
              <a:rPr lang="en-IN" sz="2800" b="1" dirty="0"/>
              <a:t>Customers</a:t>
            </a:r>
          </a:p>
          <a:p>
            <a:r>
              <a:rPr lang="en-IN" dirty="0" smtClean="0"/>
              <a:t>To </a:t>
            </a:r>
            <a:r>
              <a:rPr lang="en-IN" dirty="0"/>
              <a:t>cater to new customers and increase in sales, the prices were increased to hire required staff and increase their number of outlets.</a:t>
            </a:r>
          </a:p>
          <a:p>
            <a:pPr marL="0" indent="0">
              <a:buNone/>
            </a:pPr>
            <a:endParaRPr lang="en-IN" dirty="0"/>
          </a:p>
        </p:txBody>
      </p:sp>
    </p:spTree>
    <p:extLst>
      <p:ext uri="{BB962C8B-B14F-4D97-AF65-F5344CB8AC3E}">
        <p14:creationId xmlns:p14="http://schemas.microsoft.com/office/powerpoint/2010/main" val="84184506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366837"/>
            <a:ext cx="7886700" cy="5491163"/>
          </a:xfrm>
        </p:spPr>
        <p:txBody>
          <a:bodyPr/>
          <a:lstStyle/>
          <a:p>
            <a:pPr marL="0" indent="0">
              <a:buNone/>
            </a:pPr>
            <a:r>
              <a:rPr lang="en-IN" sz="2800" b="1" dirty="0" smtClean="0"/>
              <a:t>4) Quality</a:t>
            </a:r>
          </a:p>
          <a:p>
            <a:r>
              <a:rPr lang="en-IN" sz="2400" dirty="0" smtClean="0"/>
              <a:t>Customers did not mind a slight increase in price owing to the fact that their quality remained intact, and the stronghold of both the franchise lies in their quality of food they serve.</a:t>
            </a:r>
          </a:p>
          <a:p>
            <a:pPr marL="0" indent="0">
              <a:buNone/>
            </a:pPr>
            <a:endParaRPr lang="en-IN" dirty="0"/>
          </a:p>
          <a:p>
            <a:pPr marL="0" indent="0">
              <a:buNone/>
            </a:pPr>
            <a:r>
              <a:rPr lang="en-IN" sz="2800" b="1" dirty="0" smtClean="0"/>
              <a:t>5) Raw Materials</a:t>
            </a:r>
          </a:p>
          <a:p>
            <a:r>
              <a:rPr lang="en-IN" sz="2400" dirty="0" smtClean="0"/>
              <a:t>As the price of the raw materials such as milk, cheese and other goods increased, they were compiled to change their price to keep the constant taste and quality of their brand.</a:t>
            </a:r>
          </a:p>
          <a:p>
            <a:endParaRPr lang="en-IN" dirty="0" smtClean="0"/>
          </a:p>
          <a:p>
            <a:endParaRPr lang="en-IN" dirty="0"/>
          </a:p>
        </p:txBody>
      </p:sp>
    </p:spTree>
    <p:extLst>
      <p:ext uri="{BB962C8B-B14F-4D97-AF65-F5344CB8AC3E}">
        <p14:creationId xmlns:p14="http://schemas.microsoft.com/office/powerpoint/2010/main" val="27042849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2514600"/>
            <a:ext cx="7886700" cy="1325563"/>
          </a:xfrm>
        </p:spPr>
        <p:txBody>
          <a:bodyPr>
            <a:normAutofit/>
          </a:bodyPr>
          <a:lstStyle/>
          <a:p>
            <a:r>
              <a:rPr lang="en-IN" sz="6000" dirty="0" smtClean="0">
                <a:latin typeface="Berlin Sans FB" panose="020E0602020502020306" pitchFamily="34" charset="0"/>
              </a:rPr>
              <a:t>Some Interesting Stats!</a:t>
            </a:r>
            <a:endParaRPr lang="en-IN" sz="6000" dirty="0">
              <a:latin typeface="Berlin Sans FB" panose="020E0602020502020306" pitchFamily="34" charset="0"/>
            </a:endParaRPr>
          </a:p>
        </p:txBody>
      </p:sp>
    </p:spTree>
    <p:extLst>
      <p:ext uri="{BB962C8B-B14F-4D97-AF65-F5344CB8AC3E}">
        <p14:creationId xmlns:p14="http://schemas.microsoft.com/office/powerpoint/2010/main" val="12096306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057400"/>
            <a:ext cx="6134956" cy="4067743"/>
          </a:xfrm>
          <a:prstGeom prst="rect">
            <a:avLst/>
          </a:prstGeom>
        </p:spPr>
      </p:pic>
      <p:sp>
        <p:nvSpPr>
          <p:cNvPr id="11" name="Title 10"/>
          <p:cNvSpPr>
            <a:spLocks noGrp="1"/>
          </p:cNvSpPr>
          <p:nvPr>
            <p:ph type="title"/>
          </p:nvPr>
        </p:nvSpPr>
        <p:spPr>
          <a:xfrm>
            <a:off x="1295400" y="381000"/>
            <a:ext cx="8667750" cy="1325563"/>
          </a:xfrm>
        </p:spPr>
        <p:txBody>
          <a:bodyPr>
            <a:normAutofit/>
          </a:bodyPr>
          <a:lstStyle/>
          <a:p>
            <a:r>
              <a:rPr lang="en-IN" sz="4400" dirty="0" err="1" smtClean="0">
                <a:latin typeface="Arial Rounded MT Bold" panose="020F0704030504030204" pitchFamily="34" charset="0"/>
              </a:rPr>
              <a:t>Shambhu’s</a:t>
            </a:r>
            <a:r>
              <a:rPr lang="en-IN" sz="4400" dirty="0" smtClean="0">
                <a:latin typeface="Arial Rounded MT Bold" panose="020F0704030504030204" pitchFamily="34" charset="0"/>
              </a:rPr>
              <a:t> Cold Coffee </a:t>
            </a:r>
            <a:br>
              <a:rPr lang="en-IN" sz="4400" dirty="0" smtClean="0">
                <a:latin typeface="Arial Rounded MT Bold" panose="020F0704030504030204" pitchFamily="34" charset="0"/>
              </a:rPr>
            </a:br>
            <a:r>
              <a:rPr lang="en-IN" sz="4400" dirty="0" smtClean="0">
                <a:latin typeface="Arial Rounded MT Bold" panose="020F0704030504030204" pitchFamily="34" charset="0"/>
              </a:rPr>
              <a:t>Price Change with Time</a:t>
            </a:r>
            <a:endParaRPr lang="en-IN" sz="4400" dirty="0">
              <a:latin typeface="Arial Rounded MT Bold" panose="020F0704030504030204" pitchFamily="34"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304800"/>
            <a:ext cx="7886700" cy="1325563"/>
          </a:xfrm>
        </p:spPr>
        <p:txBody>
          <a:bodyPr/>
          <a:lstStyle/>
          <a:p>
            <a:r>
              <a:rPr lang="en-IN" sz="3600" dirty="0" smtClean="0">
                <a:latin typeface="Arial Rounded MT Bold" panose="020F0704030504030204" pitchFamily="34" charset="0"/>
              </a:rPr>
              <a:t>Shiva’s Cold Coffee </a:t>
            </a:r>
            <a:br>
              <a:rPr lang="en-IN" sz="3600" dirty="0" smtClean="0">
                <a:latin typeface="Arial Rounded MT Bold" panose="020F0704030504030204" pitchFamily="34" charset="0"/>
              </a:rPr>
            </a:br>
            <a:r>
              <a:rPr lang="en-IN" sz="3600" dirty="0" smtClean="0">
                <a:latin typeface="Arial Rounded MT Bold" panose="020F0704030504030204" pitchFamily="34" charset="0"/>
              </a:rPr>
              <a:t>Price Change with Time</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905000"/>
            <a:ext cx="6781800" cy="4496629"/>
          </a:xfrm>
          <a:prstGeom prst="rect">
            <a:avLst/>
          </a:prstGeom>
        </p:spPr>
      </p:pic>
    </p:spTree>
    <p:extLst>
      <p:ext uri="{BB962C8B-B14F-4D97-AF65-F5344CB8AC3E}">
        <p14:creationId xmlns:p14="http://schemas.microsoft.com/office/powerpoint/2010/main" val="25503453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 </a:t>
            </a:r>
            <a:r>
              <a:rPr lang="en-IN" sz="4800" dirty="0">
                <a:latin typeface="Arial Rounded MT Bold" panose="020F0704030504030204" pitchFamily="34" charset="0"/>
              </a:rPr>
              <a:t>E</a:t>
            </a:r>
            <a:r>
              <a:rPr lang="en-IN" sz="4800" dirty="0" smtClean="0">
                <a:latin typeface="Arial Rounded MT Bold" panose="020F0704030504030204" pitchFamily="34" charset="0"/>
              </a:rPr>
              <a:t>conomy of Shiva’s</a:t>
            </a:r>
            <a:endParaRPr lang="en-IN" sz="4800" dirty="0">
              <a:latin typeface="Arial Rounded MT Bold" panose="020F0704030504030204" pitchFamily="34" charset="0"/>
            </a:endParaRPr>
          </a:p>
        </p:txBody>
      </p:sp>
      <p:sp>
        <p:nvSpPr>
          <p:cNvPr id="3" name="Content Placeholder 2"/>
          <p:cNvSpPr>
            <a:spLocks noGrp="1"/>
          </p:cNvSpPr>
          <p:nvPr>
            <p:ph idx="1"/>
          </p:nvPr>
        </p:nvSpPr>
        <p:spPr>
          <a:xfrm>
            <a:off x="76200" y="2398642"/>
            <a:ext cx="9144000" cy="4525963"/>
          </a:xfrm>
        </p:spPr>
        <p:txBody>
          <a:bodyPr/>
          <a:lstStyle/>
          <a:p>
            <a:pPr>
              <a:buFont typeface="Courier New" panose="02070309020205020404" pitchFamily="49" charset="0"/>
              <a:buChar char="o"/>
            </a:pPr>
            <a:r>
              <a:rPr lang="en-IN" sz="3200" dirty="0" smtClean="0"/>
              <a:t>Cold Coffee Prices :</a:t>
            </a:r>
          </a:p>
          <a:p>
            <a:r>
              <a:rPr lang="en-IN" sz="3200" dirty="0" smtClean="0"/>
              <a:t>Municipal Market ₹15</a:t>
            </a:r>
            <a:endParaRPr lang="en-IN" sz="3200" dirty="0"/>
          </a:p>
          <a:p>
            <a:r>
              <a:rPr lang="en-IN" sz="3200" dirty="0"/>
              <a:t>Lorry </a:t>
            </a:r>
            <a:r>
              <a:rPr lang="en-IN" sz="3200" dirty="0" smtClean="0"/>
              <a:t>at </a:t>
            </a:r>
            <a:r>
              <a:rPr lang="en-IN" sz="3200" dirty="0" err="1" smtClean="0"/>
              <a:t>Vastrapur</a:t>
            </a:r>
            <a:r>
              <a:rPr lang="en-IN" sz="3200" dirty="0" smtClean="0"/>
              <a:t> (with </a:t>
            </a:r>
            <a:r>
              <a:rPr lang="en-IN" sz="3200" dirty="0" err="1" smtClean="0"/>
              <a:t>shambhu’s</a:t>
            </a:r>
            <a:r>
              <a:rPr lang="en-IN" sz="3200" dirty="0" smtClean="0"/>
              <a:t> hording</a:t>
            </a:r>
            <a:r>
              <a:rPr lang="en-IN" sz="3200" dirty="0" smtClean="0">
                <a:sym typeface="Wingdings" panose="05000000000000000000" pitchFamily="2" charset="2"/>
              </a:rPr>
              <a:t></a:t>
            </a:r>
            <a:r>
              <a:rPr lang="en-IN" sz="3200" dirty="0" smtClean="0"/>
              <a:t>) ₹25</a:t>
            </a:r>
          </a:p>
          <a:p>
            <a:r>
              <a:rPr lang="en-IN" sz="3200" dirty="0" smtClean="0"/>
              <a:t>Shop Upgraded, Price Increased in 2009 ₹40</a:t>
            </a:r>
          </a:p>
          <a:p>
            <a:r>
              <a:rPr lang="en-IN" sz="3200" dirty="0" smtClean="0"/>
              <a:t>Currently ₹50</a:t>
            </a:r>
          </a:p>
          <a:p>
            <a:endParaRPr lang="en-IN" dirty="0"/>
          </a:p>
        </p:txBody>
      </p:sp>
    </p:spTree>
    <p:extLst>
      <p:ext uri="{BB962C8B-B14F-4D97-AF65-F5344CB8AC3E}">
        <p14:creationId xmlns:p14="http://schemas.microsoft.com/office/powerpoint/2010/main" val="342667034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696" y="26158"/>
            <a:ext cx="8888104" cy="3936242"/>
          </a:xfrm>
          <a:prstGeom prst="rect">
            <a:avLst/>
          </a:prstGeom>
        </p:spPr>
      </p:pic>
      <p:pic>
        <p:nvPicPr>
          <p:cNvPr id="5"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5618" y="3596170"/>
            <a:ext cx="8948382" cy="3285714"/>
          </a:xfrm>
        </p:spPr>
      </p:pic>
    </p:spTree>
    <p:extLst>
      <p:ext uri="{BB962C8B-B14F-4D97-AF65-F5344CB8AC3E}">
        <p14:creationId xmlns:p14="http://schemas.microsoft.com/office/powerpoint/2010/main" val="27921849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65126"/>
            <a:ext cx="8534400" cy="1325563"/>
          </a:xfrm>
        </p:spPr>
        <p:txBody>
          <a:bodyPr>
            <a:normAutofit/>
          </a:bodyPr>
          <a:lstStyle/>
          <a:p>
            <a:r>
              <a:rPr lang="en-IN" sz="4200" b="1" dirty="0" smtClean="0">
                <a:latin typeface="Arial Rounded MT Bold" panose="020F0704030504030204" pitchFamily="34" charset="0"/>
              </a:rPr>
              <a:t>Sales of </a:t>
            </a:r>
            <a:r>
              <a:rPr lang="en-IN" sz="4200" b="1" dirty="0" err="1" smtClean="0">
                <a:latin typeface="Arial Rounded MT Bold" panose="020F0704030504030204" pitchFamily="34" charset="0"/>
              </a:rPr>
              <a:t>Shambhu’s</a:t>
            </a:r>
            <a:r>
              <a:rPr lang="en-IN" sz="4200" b="1" dirty="0" smtClean="0">
                <a:latin typeface="Arial Rounded MT Bold" panose="020F0704030504030204" pitchFamily="34" charset="0"/>
              </a:rPr>
              <a:t> and Shiva’s</a:t>
            </a:r>
            <a:endParaRPr lang="en-IN" sz="4200" b="1" dirty="0">
              <a:latin typeface="Arial Rounded MT Bold" panose="020F0704030504030204" pitchFamily="34"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3076" y="1905000"/>
            <a:ext cx="8100617" cy="236220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4495800"/>
            <a:ext cx="8238893" cy="2362200"/>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400" dirty="0" smtClean="0">
                <a:latin typeface="Berlin Sans FB" panose="020E0602020502020306" pitchFamily="34" charset="0"/>
              </a:rPr>
              <a:t>Some Facts about Shiva’s!</a:t>
            </a:r>
            <a:endParaRPr lang="en-IN" sz="4400" dirty="0">
              <a:latin typeface="Berlin Sans FB" panose="020E0602020502020306" pitchFamily="34" charset="0"/>
            </a:endParaRPr>
          </a:p>
        </p:txBody>
      </p:sp>
      <p:sp>
        <p:nvSpPr>
          <p:cNvPr id="3" name="Content Placeholder 2"/>
          <p:cNvSpPr>
            <a:spLocks noGrp="1"/>
          </p:cNvSpPr>
          <p:nvPr>
            <p:ph idx="1"/>
          </p:nvPr>
        </p:nvSpPr>
        <p:spPr>
          <a:xfrm>
            <a:off x="457200" y="2133600"/>
            <a:ext cx="8229600" cy="5257800"/>
          </a:xfrm>
        </p:spPr>
        <p:txBody>
          <a:bodyPr>
            <a:noAutofit/>
          </a:bodyPr>
          <a:lstStyle/>
          <a:p>
            <a:r>
              <a:rPr lang="en-IN" sz="2400" dirty="0" smtClean="0"/>
              <a:t>Actual Cost of production is 35% of what they are selling at.</a:t>
            </a:r>
          </a:p>
          <a:p>
            <a:r>
              <a:rPr lang="en-IN" sz="2400" dirty="0" smtClean="0"/>
              <a:t>Coupon partners are </a:t>
            </a:r>
            <a:r>
              <a:rPr lang="en-IN" sz="2400" dirty="0" err="1" smtClean="0"/>
              <a:t>foodpanda</a:t>
            </a:r>
            <a:r>
              <a:rPr lang="en-IN" sz="2400" dirty="0" smtClean="0"/>
              <a:t>, jackpot and little.</a:t>
            </a:r>
          </a:p>
          <a:p>
            <a:r>
              <a:rPr lang="en-IN" sz="2400" dirty="0" smtClean="0"/>
              <a:t>They take party orders which gradually increases in winters. They also supply beverages like hot espresso, cold coffee to other restaurants and meeting places.</a:t>
            </a:r>
          </a:p>
          <a:p>
            <a:r>
              <a:rPr lang="en-IN" sz="2400" dirty="0" smtClean="0"/>
              <a:t>They decide their menu according to the location of the franchise. </a:t>
            </a:r>
            <a:r>
              <a:rPr lang="en-IN" sz="2400" dirty="0" err="1" smtClean="0"/>
              <a:t>Eg</a:t>
            </a:r>
            <a:r>
              <a:rPr lang="en-IN" sz="2400" dirty="0" smtClean="0"/>
              <a:t>: </a:t>
            </a:r>
            <a:r>
              <a:rPr lang="en-IN" sz="2400" dirty="0" err="1" smtClean="0"/>
              <a:t>Gota</a:t>
            </a:r>
            <a:r>
              <a:rPr lang="en-IN" sz="2400" dirty="0" smtClean="0"/>
              <a:t> is a family restaurant where even Chinese and </a:t>
            </a:r>
            <a:r>
              <a:rPr lang="en-IN" sz="2400" dirty="0" err="1"/>
              <a:t>P</a:t>
            </a:r>
            <a:r>
              <a:rPr lang="en-IN" sz="2400" dirty="0" err="1" smtClean="0"/>
              <a:t>unajbi</a:t>
            </a:r>
            <a:r>
              <a:rPr lang="en-IN" sz="2400" dirty="0" smtClean="0"/>
              <a:t> are served whereas others are just a coffee café.</a:t>
            </a:r>
          </a:p>
          <a:p>
            <a:r>
              <a:rPr lang="en-IN" sz="2400" dirty="0" smtClean="0"/>
              <a:t>At </a:t>
            </a:r>
            <a:r>
              <a:rPr lang="en-IN" sz="2400" dirty="0" err="1" smtClean="0"/>
              <a:t>vastrapur</a:t>
            </a:r>
            <a:r>
              <a:rPr lang="en-IN" sz="2400" dirty="0" smtClean="0"/>
              <a:t>, people tend to go more in afternoons whereas at SG Highway, evenings are busier.</a:t>
            </a:r>
          </a:p>
          <a:p>
            <a:endParaRPr lang="en-IN" sz="2400" dirty="0" smtClean="0"/>
          </a:p>
        </p:txBody>
      </p:sp>
    </p:spTree>
    <p:extLst>
      <p:ext uri="{BB962C8B-B14F-4D97-AF65-F5344CB8AC3E}">
        <p14:creationId xmlns:p14="http://schemas.microsoft.com/office/powerpoint/2010/main" val="4443818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551" y="6801"/>
            <a:ext cx="7886700" cy="1325563"/>
          </a:xfrm>
        </p:spPr>
        <p:txBody>
          <a:bodyPr/>
          <a:lstStyle/>
          <a:p>
            <a:r>
              <a:rPr lang="en-IN" b="1" dirty="0" smtClean="0">
                <a:latin typeface="Times New Roman" panose="02020603050405020304" pitchFamily="18" charset="0"/>
                <a:cs typeface="Times New Roman" panose="02020603050405020304" pitchFamily="18" charset="0"/>
              </a:rPr>
              <a:t>History of </a:t>
            </a:r>
            <a:r>
              <a:rPr lang="en-IN" b="1" dirty="0" err="1" smtClean="0">
                <a:latin typeface="Times New Roman" pitchFamily="18" charset="0"/>
                <a:cs typeface="Times New Roman" pitchFamily="18" charset="0"/>
              </a:rPr>
              <a:t>Shambhu’s</a:t>
            </a:r>
            <a:endParaRPr lang="en-IN" b="1" dirty="0">
              <a:latin typeface="Times New Roman" pitchFamily="18" charset="0"/>
              <a:cs typeface="Times New Roman" pitchFamily="18" charset="0"/>
            </a:endParaRPr>
          </a:p>
        </p:txBody>
      </p:sp>
      <p:sp>
        <p:nvSpPr>
          <p:cNvPr id="3" name="Content Placeholder 2"/>
          <p:cNvSpPr>
            <a:spLocks noGrp="1"/>
          </p:cNvSpPr>
          <p:nvPr>
            <p:ph idx="1"/>
          </p:nvPr>
        </p:nvSpPr>
        <p:spPr>
          <a:xfrm>
            <a:off x="619551" y="1447800"/>
            <a:ext cx="7886700" cy="4351338"/>
          </a:xfrm>
        </p:spPr>
        <p:txBody>
          <a:bodyPr>
            <a:normAutofit/>
          </a:bodyPr>
          <a:lstStyle/>
          <a:p>
            <a:r>
              <a:rPr lang="en-IN" sz="2000" dirty="0" smtClean="0">
                <a:latin typeface="Times New Roman" pitchFamily="18" charset="0"/>
                <a:cs typeface="Times New Roman" pitchFamily="18" charset="0"/>
              </a:rPr>
              <a:t>Started as a lorry near HL college by </a:t>
            </a:r>
            <a:r>
              <a:rPr lang="en-IN" sz="2000" dirty="0" err="1" smtClean="0">
                <a:latin typeface="Times New Roman" pitchFamily="18" charset="0"/>
                <a:cs typeface="Times New Roman" pitchFamily="18" charset="0"/>
              </a:rPr>
              <a:t>Shambhu</a:t>
            </a:r>
            <a:r>
              <a:rPr lang="en-IN" sz="2000" dirty="0" smtClean="0">
                <a:latin typeface="Times New Roman" pitchFamily="18" charset="0"/>
                <a:cs typeface="Times New Roman" pitchFamily="18" charset="0"/>
              </a:rPr>
              <a:t> Singh, a 20 year old migrant from Rajasthan with only Rs.5000 in hand </a:t>
            </a:r>
          </a:p>
          <a:p>
            <a:r>
              <a:rPr lang="en-IN" sz="2000" dirty="0" smtClean="0">
                <a:latin typeface="Times New Roman" pitchFamily="18" charset="0"/>
                <a:cs typeface="Times New Roman" pitchFamily="18" charset="0"/>
              </a:rPr>
              <a:t> Their best selling product - Cold and Hot coffee</a:t>
            </a:r>
          </a:p>
          <a:p>
            <a:r>
              <a:rPr lang="en-IN" sz="2000" dirty="0" smtClean="0">
                <a:latin typeface="Times New Roman" pitchFamily="18" charset="0"/>
                <a:cs typeface="Times New Roman" pitchFamily="18" charset="0"/>
              </a:rPr>
              <a:t> The Coffee started at Rs.15 and Now is Rs.50 </a:t>
            </a:r>
          </a:p>
          <a:p>
            <a:r>
              <a:rPr lang="en-IN" sz="2000" dirty="0" smtClean="0">
                <a:latin typeface="Times New Roman" pitchFamily="18" charset="0"/>
                <a:cs typeface="Times New Roman" pitchFamily="18" charset="0"/>
              </a:rPr>
              <a:t> 25% revenue from coffee. </a:t>
            </a:r>
          </a:p>
          <a:p>
            <a:endParaRPr lang="en-IN" sz="1800" dirty="0">
              <a:latin typeface="Times New Roman" pitchFamily="18" charset="0"/>
              <a:cs typeface="Times New Roman" pitchFamily="18" charset="0"/>
            </a:endParaRPr>
          </a:p>
        </p:txBody>
      </p:sp>
      <p:pic>
        <p:nvPicPr>
          <p:cNvPr id="4" name="Content Placeholder 3" descr="Shambhu.jpg"/>
          <p:cNvPicPr>
            <a:picLocks noChangeAspect="1"/>
          </p:cNvPicPr>
          <p:nvPr/>
        </p:nvPicPr>
        <p:blipFill>
          <a:blip r:embed="rId2"/>
          <a:stretch>
            <a:fillRect/>
          </a:stretch>
        </p:blipFill>
        <p:spPr>
          <a:xfrm>
            <a:off x="228600" y="3432149"/>
            <a:ext cx="3581400" cy="3425851"/>
          </a:xfrm>
          <a:prstGeom prst="rect">
            <a:avLst/>
          </a:prstGeom>
        </p:spPr>
      </p:pic>
      <p:pic>
        <p:nvPicPr>
          <p:cNvPr id="5" name="Picture 4" descr="Shambhu1.jpg"/>
          <p:cNvPicPr>
            <a:picLocks noChangeAspect="1"/>
          </p:cNvPicPr>
          <p:nvPr/>
        </p:nvPicPr>
        <p:blipFill>
          <a:blip r:embed="rId3"/>
          <a:stretch>
            <a:fillRect/>
          </a:stretch>
        </p:blipFill>
        <p:spPr>
          <a:xfrm>
            <a:off x="4038600" y="3352800"/>
            <a:ext cx="4907280" cy="3505200"/>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4085789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743200"/>
            <a:ext cx="8743950" cy="1325563"/>
          </a:xfrm>
        </p:spPr>
        <p:txBody>
          <a:bodyPr>
            <a:noAutofit/>
          </a:bodyPr>
          <a:lstStyle/>
          <a:p>
            <a:r>
              <a:rPr lang="en-IN" sz="6000" dirty="0" smtClean="0">
                <a:latin typeface="Arial Rounded MT Bold" panose="020F0704030504030204" pitchFamily="34" charset="0"/>
              </a:rPr>
              <a:t>Ratings </a:t>
            </a:r>
            <a:r>
              <a:rPr lang="en-IN" sz="6000" dirty="0">
                <a:latin typeface="Arial Rounded MT Bold" panose="020F0704030504030204" pitchFamily="34" charset="0"/>
              </a:rPr>
              <a:t>a</a:t>
            </a:r>
            <a:r>
              <a:rPr lang="en-IN" sz="6000" dirty="0" smtClean="0">
                <a:latin typeface="Arial Rounded MT Bold" panose="020F0704030504030204" pitchFamily="34" charset="0"/>
              </a:rPr>
              <a:t>nd Reviews!</a:t>
            </a:r>
            <a:endParaRPr lang="en-IN" sz="6000" dirty="0">
              <a:latin typeface="Arial Rounded MT Bold" panose="020F0704030504030204" pitchFamily="34" charset="0"/>
            </a:endParaRPr>
          </a:p>
        </p:txBody>
      </p:sp>
    </p:spTree>
    <p:extLst>
      <p:ext uri="{BB962C8B-B14F-4D97-AF65-F5344CB8AC3E}">
        <p14:creationId xmlns:p14="http://schemas.microsoft.com/office/powerpoint/2010/main" val="319677557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IN"/>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4001" cy="5943601"/>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450" y="12510"/>
            <a:ext cx="7886700" cy="1325563"/>
          </a:xfrm>
        </p:spPr>
        <p:txBody>
          <a:bodyPr>
            <a:normAutofit/>
          </a:bodyPr>
          <a:lstStyle/>
          <a:p>
            <a:r>
              <a:rPr lang="en-IN" sz="4800" b="1" dirty="0" smtClean="0"/>
              <a:t>Shiva’s Review</a:t>
            </a:r>
            <a:endParaRPr lang="en-IN" sz="4800" b="1"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914400"/>
            <a:ext cx="9144000" cy="6189624"/>
          </a:xfrm>
          <a:prstGeom prst="rect">
            <a:avLst/>
          </a:prstGeom>
        </p:spPr>
      </p:pic>
    </p:spTree>
    <p:extLst>
      <p:ext uri="{BB962C8B-B14F-4D97-AF65-F5344CB8AC3E}">
        <p14:creationId xmlns:p14="http://schemas.microsoft.com/office/powerpoint/2010/main" val="421661232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80975"/>
            <a:ext cx="7886700" cy="1325563"/>
          </a:xfrm>
        </p:spPr>
        <p:txBody>
          <a:bodyPr>
            <a:normAutofit/>
          </a:bodyPr>
          <a:lstStyle/>
          <a:p>
            <a:r>
              <a:rPr lang="en-IN" sz="3600" dirty="0" err="1" smtClean="0">
                <a:latin typeface="Arial Rounded MT Bold" panose="020F0704030504030204" pitchFamily="34" charset="0"/>
              </a:rPr>
              <a:t>Shambhu’s</a:t>
            </a:r>
            <a:r>
              <a:rPr lang="en-IN" sz="3600" dirty="0" smtClean="0">
                <a:latin typeface="Arial Rounded MT Bold" panose="020F0704030504030204" pitchFamily="34" charset="0"/>
              </a:rPr>
              <a:t> Review</a:t>
            </a:r>
            <a:endParaRPr lang="en-IN" sz="3600" dirty="0">
              <a:latin typeface="Arial Rounded MT Bold" panose="020F0704030504030204" pitchFamily="34" charset="0"/>
            </a:endParaRPr>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1037"/>
            <a:ext cx="9144000" cy="6176963"/>
          </a:xfrm>
          <a:prstGeom prst="rect">
            <a:avLst/>
          </a:prstGeom>
        </p:spPr>
      </p:pic>
    </p:spTree>
    <p:extLst>
      <p:ext uri="{BB962C8B-B14F-4D97-AF65-F5344CB8AC3E}">
        <p14:creationId xmlns:p14="http://schemas.microsoft.com/office/powerpoint/2010/main" val="177237800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947669" y="982924"/>
            <a:ext cx="7063857" cy="51435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503777" y="1444105"/>
            <a:ext cx="7055895" cy="4229100"/>
          </a:xfrm>
          <a:prstGeom prst="rect">
            <a:avLst/>
          </a:prstGeom>
        </p:spPr>
      </p:pic>
    </p:spTree>
    <p:extLst>
      <p:ext uri="{BB962C8B-B14F-4D97-AF65-F5344CB8AC3E}">
        <p14:creationId xmlns:p14="http://schemas.microsoft.com/office/powerpoint/2010/main" val="223385885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963968" y="933450"/>
            <a:ext cx="6324600" cy="44577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27182" y="1322151"/>
            <a:ext cx="4673600" cy="4015902"/>
          </a:xfrm>
          <a:prstGeom prst="rect">
            <a:avLst/>
          </a:prstGeom>
        </p:spPr>
      </p:pic>
    </p:spTree>
    <p:extLst>
      <p:ext uri="{BB962C8B-B14F-4D97-AF65-F5344CB8AC3E}">
        <p14:creationId xmlns:p14="http://schemas.microsoft.com/office/powerpoint/2010/main" val="365315684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3124200" cy="3429000"/>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24200" y="0"/>
            <a:ext cx="6019800" cy="3429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29000"/>
            <a:ext cx="9144000" cy="3429001"/>
          </a:xfrm>
          <a:prstGeom prst="rect">
            <a:avLst/>
          </a:prstGeom>
        </p:spPr>
      </p:pic>
    </p:spTree>
    <p:extLst>
      <p:ext uri="{BB962C8B-B14F-4D97-AF65-F5344CB8AC3E}">
        <p14:creationId xmlns:p14="http://schemas.microsoft.com/office/powerpoint/2010/main" val="344971124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81200" y="3048000"/>
            <a:ext cx="4724400" cy="1219200"/>
          </a:xfrm>
        </p:spPr>
        <p:txBody>
          <a:bodyPr>
            <a:normAutofit/>
          </a:bodyPr>
          <a:lstStyle/>
          <a:p>
            <a:r>
              <a:rPr lang="en-IN" sz="5400" dirty="0" smtClean="0">
                <a:latin typeface="Arial Rounded MT Bold" panose="020F0704030504030204" pitchFamily="34" charset="0"/>
              </a:rPr>
              <a:t>	</a:t>
            </a:r>
            <a:r>
              <a:rPr lang="en-IN" sz="5400" dirty="0" err="1" smtClean="0">
                <a:latin typeface="Arial Rounded MT Bold" panose="020F0704030504030204" pitchFamily="34" charset="0"/>
              </a:rPr>
              <a:t>ThankYou</a:t>
            </a:r>
            <a:r>
              <a:rPr lang="en-IN" sz="5400" dirty="0" smtClean="0">
                <a:latin typeface="Arial Rounded MT Bold" panose="020F0704030504030204" pitchFamily="34" charset="0"/>
              </a:rPr>
              <a:t>!</a:t>
            </a:r>
            <a:endParaRPr lang="en-IN" sz="5400" dirty="0">
              <a:latin typeface="Arial Rounded MT Bold" panose="020F0704030504030204" pitchFamily="34" charset="0"/>
            </a:endParaRPr>
          </a:p>
        </p:txBody>
      </p:sp>
    </p:spTree>
    <p:extLst>
      <p:ext uri="{BB962C8B-B14F-4D97-AF65-F5344CB8AC3E}">
        <p14:creationId xmlns:p14="http://schemas.microsoft.com/office/powerpoint/2010/main" val="28157949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IN" b="1" dirty="0" smtClean="0">
                <a:latin typeface="Times New Roman" pitchFamily="18" charset="0"/>
                <a:cs typeface="Times New Roman" pitchFamily="18" charset="0"/>
              </a:rPr>
              <a:t>History of Shiva’s	</a:t>
            </a:r>
            <a:endParaRPr lang="en-IN"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r>
              <a:rPr lang="en-IN" sz="1800" dirty="0" smtClean="0">
                <a:latin typeface="Times New Roman" pitchFamily="18" charset="0"/>
                <a:cs typeface="Times New Roman" pitchFamily="18" charset="0"/>
              </a:rPr>
              <a:t>Started around 10 years ago</a:t>
            </a:r>
          </a:p>
          <a:p>
            <a:r>
              <a:rPr lang="en-IN" sz="1800" dirty="0" smtClean="0">
                <a:latin typeface="Times New Roman" pitchFamily="18" charset="0"/>
                <a:cs typeface="Times New Roman" pitchFamily="18" charset="0"/>
              </a:rPr>
              <a:t>The owner was brother in law of the owner of </a:t>
            </a:r>
            <a:r>
              <a:rPr lang="en-IN" sz="1800" dirty="0" err="1" smtClean="0">
                <a:latin typeface="Times New Roman" pitchFamily="18" charset="0"/>
                <a:cs typeface="Times New Roman" pitchFamily="18" charset="0"/>
              </a:rPr>
              <a:t>Shambhu's</a:t>
            </a:r>
            <a:r>
              <a:rPr lang="en-IN" sz="1800" dirty="0" smtClean="0">
                <a:latin typeface="Times New Roman" pitchFamily="18" charset="0"/>
                <a:cs typeface="Times New Roman" pitchFamily="18" charset="0"/>
              </a:rPr>
              <a:t> and worked with him.</a:t>
            </a:r>
          </a:p>
          <a:p>
            <a:r>
              <a:rPr lang="en-IN" sz="1800" dirty="0" smtClean="0">
                <a:latin typeface="Times New Roman" pitchFamily="18" charset="0"/>
                <a:cs typeface="Times New Roman" pitchFamily="18" charset="0"/>
              </a:rPr>
              <a:t>They had their first venture as a stall at CG Road Municipal Market from which they moved to </a:t>
            </a:r>
            <a:r>
              <a:rPr lang="en-IN" sz="1800" dirty="0" err="1" smtClean="0">
                <a:latin typeface="Times New Roman" pitchFamily="18" charset="0"/>
                <a:cs typeface="Times New Roman" pitchFamily="18" charset="0"/>
              </a:rPr>
              <a:t>Vastrapur</a:t>
            </a:r>
            <a:r>
              <a:rPr lang="en-IN" sz="1800" dirty="0" smtClean="0">
                <a:latin typeface="Times New Roman" pitchFamily="18" charset="0"/>
                <a:cs typeface="Times New Roman" pitchFamily="18" charset="0"/>
              </a:rPr>
              <a:t> Lake </a:t>
            </a:r>
            <a:r>
              <a:rPr lang="en-IN" sz="1800" dirty="0" err="1" smtClean="0">
                <a:latin typeface="Times New Roman" pitchFamily="18" charset="0"/>
                <a:cs typeface="Times New Roman" pitchFamily="18" charset="0"/>
              </a:rPr>
              <a:t>nr</a:t>
            </a:r>
            <a:r>
              <a:rPr lang="en-IN" sz="1800" dirty="0" smtClean="0">
                <a:latin typeface="Times New Roman" pitchFamily="18" charset="0"/>
                <a:cs typeface="Times New Roman" pitchFamily="18" charset="0"/>
              </a:rPr>
              <a:t>. Jay </a:t>
            </a:r>
            <a:r>
              <a:rPr lang="en-IN" sz="1800" dirty="0" err="1" smtClean="0">
                <a:latin typeface="Times New Roman" pitchFamily="18" charset="0"/>
                <a:cs typeface="Times New Roman" pitchFamily="18" charset="0"/>
              </a:rPr>
              <a:t>Bhavani</a:t>
            </a:r>
            <a:r>
              <a:rPr lang="en-IN" sz="1800" dirty="0" smtClean="0">
                <a:latin typeface="Times New Roman" pitchFamily="18" charset="0"/>
                <a:cs typeface="Times New Roman" pitchFamily="18" charset="0"/>
              </a:rPr>
              <a:t> in </a:t>
            </a:r>
            <a:r>
              <a:rPr lang="en-IN" sz="1800" dirty="0" err="1" smtClean="0">
                <a:latin typeface="Times New Roman" pitchFamily="18" charset="0"/>
                <a:cs typeface="Times New Roman" pitchFamily="18" charset="0"/>
              </a:rPr>
              <a:t>Sardar</a:t>
            </a:r>
            <a:r>
              <a:rPr lang="en-IN" sz="1800" dirty="0" smtClean="0">
                <a:latin typeface="Times New Roman" pitchFamily="18" charset="0"/>
                <a:cs typeface="Times New Roman" pitchFamily="18" charset="0"/>
              </a:rPr>
              <a:t> Complex.</a:t>
            </a:r>
            <a:endParaRPr lang="en-IN" sz="1800" dirty="0">
              <a:latin typeface="Times New Roman" pitchFamily="18" charset="0"/>
              <a:cs typeface="Times New Roman" pitchFamily="18" charset="0"/>
            </a:endParaRPr>
          </a:p>
        </p:txBody>
      </p:sp>
      <p:pic>
        <p:nvPicPr>
          <p:cNvPr id="4" name="Picture 3" descr="Shivas.PNG"/>
          <p:cNvPicPr>
            <a:picLocks noChangeAspect="1"/>
          </p:cNvPicPr>
          <p:nvPr/>
        </p:nvPicPr>
        <p:blipFill>
          <a:blip r:embed="rId2"/>
          <a:stretch>
            <a:fillRect/>
          </a:stretch>
        </p:blipFill>
        <p:spPr>
          <a:xfrm>
            <a:off x="311027" y="3409514"/>
            <a:ext cx="3907268" cy="2910198"/>
          </a:xfrm>
          <a:prstGeom prst="rect">
            <a:avLst/>
          </a:prstGeom>
        </p:spPr>
      </p:pic>
      <p:pic>
        <p:nvPicPr>
          <p:cNvPr id="5" name="Picture 4" descr="Shivas.jpg"/>
          <p:cNvPicPr>
            <a:picLocks noChangeAspect="1"/>
          </p:cNvPicPr>
          <p:nvPr/>
        </p:nvPicPr>
        <p:blipFill>
          <a:blip r:embed="rId3"/>
          <a:stretch>
            <a:fillRect/>
          </a:stretch>
        </p:blipFill>
        <p:spPr>
          <a:xfrm>
            <a:off x="4413373" y="3409514"/>
            <a:ext cx="4419600" cy="2945249"/>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smtClean="0">
                <a:latin typeface="Times New Roman" pitchFamily="18" charset="0"/>
                <a:cs typeface="Times New Roman" pitchFamily="18" charset="0"/>
              </a:rPr>
              <a:t>The Product </a:t>
            </a:r>
            <a:r>
              <a:rPr lang="en-IN" b="1" dirty="0">
                <a:latin typeface="Times New Roman" pitchFamily="18" charset="0"/>
                <a:cs typeface="Times New Roman" pitchFamily="18" charset="0"/>
              </a:rPr>
              <a:t>S</a:t>
            </a:r>
            <a:r>
              <a:rPr lang="en-IN" b="1" dirty="0" smtClean="0">
                <a:latin typeface="Times New Roman" pitchFamily="18" charset="0"/>
                <a:cs typeface="Times New Roman" pitchFamily="18" charset="0"/>
              </a:rPr>
              <a:t>tory – Cold Coffee </a:t>
            </a:r>
            <a:endParaRPr lang="en-IN" b="1" dirty="0">
              <a:latin typeface="Times New Roman" pitchFamily="18" charset="0"/>
              <a:cs typeface="Times New Roman" pitchFamily="18" charset="0"/>
            </a:endParaRPr>
          </a:p>
        </p:txBody>
      </p:sp>
      <p:sp>
        <p:nvSpPr>
          <p:cNvPr id="3" name="Text Placeholder 2"/>
          <p:cNvSpPr>
            <a:spLocks noGrp="1"/>
          </p:cNvSpPr>
          <p:nvPr>
            <p:ph type="body" idx="1"/>
          </p:nvPr>
        </p:nvSpPr>
        <p:spPr>
          <a:xfrm>
            <a:off x="543750" y="1304677"/>
            <a:ext cx="3868340" cy="823912"/>
          </a:xfrm>
        </p:spPr>
        <p:txBody>
          <a:bodyPr>
            <a:normAutofit/>
          </a:bodyPr>
          <a:lstStyle/>
          <a:p>
            <a:r>
              <a:rPr lang="en-IN" sz="3200" dirty="0" err="1" smtClean="0"/>
              <a:t>Shambhu’s</a:t>
            </a:r>
            <a:endParaRPr lang="en-IN" sz="3200" dirty="0"/>
          </a:p>
        </p:txBody>
      </p:sp>
      <p:pic>
        <p:nvPicPr>
          <p:cNvPr id="1026" name="Picture 2" descr="C:\Users\Himanshu\Downloads\shambhucoffee.jpg"/>
          <p:cNvPicPr>
            <a:picLocks noGrp="1" noChangeAspect="1" noChangeArrowheads="1"/>
          </p:cNvPicPr>
          <p:nvPr>
            <p:ph sz="half" idx="2"/>
          </p:nvPr>
        </p:nvPicPr>
        <p:blipFill>
          <a:blip r:embed="rId2" cstate="print"/>
          <a:srcRect/>
          <a:stretch>
            <a:fillRect/>
          </a:stretch>
        </p:blipFill>
        <p:spPr bwMode="auto">
          <a:xfrm>
            <a:off x="152400" y="4267200"/>
            <a:ext cx="3550920" cy="2219325"/>
          </a:xfrm>
          <a:prstGeom prst="rect">
            <a:avLst/>
          </a:prstGeom>
          <a:noFill/>
        </p:spPr>
      </p:pic>
      <p:sp>
        <p:nvSpPr>
          <p:cNvPr id="5" name="Text Placeholder 4"/>
          <p:cNvSpPr>
            <a:spLocks noGrp="1"/>
          </p:cNvSpPr>
          <p:nvPr>
            <p:ph type="body" sz="quarter" idx="3"/>
          </p:nvPr>
        </p:nvSpPr>
        <p:spPr>
          <a:xfrm>
            <a:off x="4629150" y="1304677"/>
            <a:ext cx="3887391" cy="823912"/>
          </a:xfrm>
        </p:spPr>
        <p:txBody>
          <a:bodyPr>
            <a:normAutofit/>
          </a:bodyPr>
          <a:lstStyle/>
          <a:p>
            <a:r>
              <a:rPr lang="en-IN" sz="3600" dirty="0" smtClean="0"/>
              <a:t>Shiva’s</a:t>
            </a:r>
            <a:endParaRPr lang="en-IN" sz="3600" dirty="0"/>
          </a:p>
        </p:txBody>
      </p:sp>
      <p:sp>
        <p:nvSpPr>
          <p:cNvPr id="8" name="TextBox 7"/>
          <p:cNvSpPr txBox="1"/>
          <p:nvPr/>
        </p:nvSpPr>
        <p:spPr>
          <a:xfrm>
            <a:off x="556260" y="2566490"/>
            <a:ext cx="2743200" cy="1477328"/>
          </a:xfrm>
          <a:prstGeom prst="rect">
            <a:avLst/>
          </a:prstGeom>
          <a:noFill/>
        </p:spPr>
        <p:txBody>
          <a:bodyPr wrap="square" rtlCol="0">
            <a:spAutoFit/>
          </a:bodyPr>
          <a:lstStyle/>
          <a:p>
            <a:r>
              <a:rPr lang="en-IN" dirty="0" smtClean="0"/>
              <a:t>Cold Coffee is the product whose demand is the highest. Other demanded products include Pizza, Sandwiches and Coco.</a:t>
            </a:r>
            <a:endParaRPr lang="en-IN" dirty="0"/>
          </a:p>
        </p:txBody>
      </p:sp>
      <p:sp>
        <p:nvSpPr>
          <p:cNvPr id="10" name="TextBox 9"/>
          <p:cNvSpPr txBox="1"/>
          <p:nvPr/>
        </p:nvSpPr>
        <p:spPr>
          <a:xfrm>
            <a:off x="4495800" y="2286000"/>
            <a:ext cx="3581400" cy="1200329"/>
          </a:xfrm>
          <a:prstGeom prst="rect">
            <a:avLst/>
          </a:prstGeom>
          <a:noFill/>
        </p:spPr>
        <p:txBody>
          <a:bodyPr wrap="square" rtlCol="0">
            <a:spAutoFit/>
          </a:bodyPr>
          <a:lstStyle/>
          <a:p>
            <a:r>
              <a:rPr lang="en-IN" dirty="0"/>
              <a:t>The chief </a:t>
            </a:r>
            <a:r>
              <a:rPr lang="en-IN" dirty="0" smtClean="0"/>
              <a:t>beverages are </a:t>
            </a:r>
            <a:r>
              <a:rPr lang="en-IN" dirty="0"/>
              <a:t>Cold </a:t>
            </a:r>
            <a:r>
              <a:rPr lang="en-IN" dirty="0" smtClean="0"/>
              <a:t>Coffee and cold coco. </a:t>
            </a:r>
            <a:r>
              <a:rPr lang="en-IN" dirty="0"/>
              <a:t>The </a:t>
            </a:r>
            <a:r>
              <a:rPr lang="en-IN" dirty="0" smtClean="0"/>
              <a:t>products most demanded are Pizza, Sandwiches and Panini.  </a:t>
            </a:r>
            <a:endParaRPr lang="en-IN" dirty="0"/>
          </a:p>
        </p:txBody>
      </p:sp>
      <p:pic>
        <p:nvPicPr>
          <p:cNvPr id="4" name="Picture 2" descr="E:\Sem4\Economics\shivacoffe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9266" y="3601044"/>
            <a:ext cx="4105133" cy="29521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IN" sz="3600" b="1" dirty="0" smtClean="0">
                <a:latin typeface="Times New Roman" pitchFamily="18" charset="0"/>
                <a:cs typeface="Times New Roman" pitchFamily="18" charset="0"/>
              </a:rPr>
              <a:t>Basic Concept of Demand and Supply</a:t>
            </a:r>
            <a:endParaRPr lang="en-IN" sz="3600" b="1" dirty="0">
              <a:latin typeface="Times New Roman" pitchFamily="18" charset="0"/>
              <a:cs typeface="Times New Roman" pitchFamily="18" charset="0"/>
            </a:endParaRPr>
          </a:p>
        </p:txBody>
      </p:sp>
      <p:pic>
        <p:nvPicPr>
          <p:cNvPr id="4" name="Content Placeholder 3" descr="Meeting-chart.jpg"/>
          <p:cNvPicPr>
            <a:picLocks noGrp="1"/>
          </p:cNvPicPr>
          <p:nvPr>
            <p:ph idx="1"/>
          </p:nvPr>
        </p:nvPicPr>
        <p:blipFill>
          <a:blip r:embed="rId2"/>
          <a:stretch>
            <a:fillRect/>
          </a:stretch>
        </p:blipFill>
        <p:spPr>
          <a:xfrm>
            <a:off x="1600200" y="1219200"/>
            <a:ext cx="5715000" cy="2857500"/>
          </a:xfrm>
          <a:prstGeom prst="rect">
            <a:avLst/>
          </a:prstGeom>
          <a:ln>
            <a:noFill/>
          </a:ln>
          <a:effectLst>
            <a:softEdge rad="112500"/>
          </a:effectLst>
        </p:spPr>
      </p:pic>
      <p:sp>
        <p:nvSpPr>
          <p:cNvPr id="5" name="TextBox 4"/>
          <p:cNvSpPr txBox="1"/>
          <p:nvPr/>
        </p:nvSpPr>
        <p:spPr>
          <a:xfrm>
            <a:off x="990600" y="4233208"/>
            <a:ext cx="7620000" cy="2246769"/>
          </a:xfrm>
          <a:prstGeom prst="rect">
            <a:avLst/>
          </a:prstGeom>
          <a:noFill/>
        </p:spPr>
        <p:txBody>
          <a:bodyPr wrap="square" rtlCol="0">
            <a:spAutoFit/>
          </a:bodyPr>
          <a:lstStyle/>
          <a:p>
            <a:pPr marL="285750" indent="-285750">
              <a:buFont typeface="Arial" pitchFamily="34" charset="0"/>
              <a:buChar char="•"/>
            </a:pPr>
            <a:r>
              <a:rPr lang="en-US" sz="2000" dirty="0">
                <a:latin typeface="Times New Roman" pitchFamily="18" charset="0"/>
                <a:cs typeface="Times New Roman" pitchFamily="18" charset="0"/>
              </a:rPr>
              <a:t>Demand refers to how much (quantity) of a product or </a:t>
            </a:r>
            <a:r>
              <a:rPr lang="en-US" sz="2000" dirty="0" smtClean="0">
                <a:latin typeface="Times New Roman" pitchFamily="18" charset="0"/>
                <a:cs typeface="Times New Roman" pitchFamily="18" charset="0"/>
              </a:rPr>
              <a:t>a service </a:t>
            </a:r>
            <a:r>
              <a:rPr lang="en-US" sz="2000" dirty="0">
                <a:latin typeface="Times New Roman" pitchFamily="18" charset="0"/>
                <a:cs typeface="Times New Roman" pitchFamily="18" charset="0"/>
              </a:rPr>
              <a:t>is desired by </a:t>
            </a:r>
            <a:r>
              <a:rPr lang="en-US" sz="2000" dirty="0" smtClean="0">
                <a:latin typeface="Times New Roman" pitchFamily="18" charset="0"/>
                <a:cs typeface="Times New Roman" pitchFamily="18" charset="0"/>
              </a:rPr>
              <a:t>buyers</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and also considering the purchasing power of the customers along with the willingness to buy that product.</a:t>
            </a:r>
          </a:p>
          <a:p>
            <a:pPr marL="285750" indent="-285750">
              <a:buFont typeface="Arial" pitchFamily="34" charset="0"/>
              <a:buChar char="•"/>
            </a:pPr>
            <a:r>
              <a:rPr lang="en-US" sz="2000" dirty="0">
                <a:latin typeface="Times New Roman" pitchFamily="18" charset="0"/>
                <a:cs typeface="Times New Roman" pitchFamily="18" charset="0"/>
              </a:rPr>
              <a:t>Supply represents how much the market can offer. The quantity supplied refers to the amount of a certain </a:t>
            </a:r>
            <a:r>
              <a:rPr lang="en-US" sz="2000" dirty="0" smtClean="0">
                <a:latin typeface="Times New Roman" pitchFamily="18" charset="0"/>
                <a:cs typeface="Times New Roman" pitchFamily="18" charset="0"/>
              </a:rPr>
              <a:t>goods or services producers or service providers </a:t>
            </a:r>
            <a:r>
              <a:rPr lang="en-US" sz="2000" dirty="0">
                <a:latin typeface="Times New Roman" pitchFamily="18" charset="0"/>
                <a:cs typeface="Times New Roman" pitchFamily="18" charset="0"/>
              </a:rPr>
              <a:t>are willing to supply when receiving a certain </a:t>
            </a:r>
            <a:r>
              <a:rPr lang="en-US" sz="2000" dirty="0" smtClean="0">
                <a:latin typeface="Times New Roman" pitchFamily="18" charset="0"/>
                <a:cs typeface="Times New Roman" pitchFamily="18" charset="0"/>
              </a:rPr>
              <a:t>price and profit.</a:t>
            </a:r>
            <a:endParaRPr lang="en-US"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250" y="152400"/>
            <a:ext cx="7886700" cy="1325563"/>
          </a:xfrm>
        </p:spPr>
        <p:txBody>
          <a:bodyPr>
            <a:normAutofit/>
          </a:bodyPr>
          <a:lstStyle/>
          <a:p>
            <a:r>
              <a:rPr lang="en-IN" sz="4000" b="1" dirty="0" smtClean="0"/>
              <a:t>Demand</a:t>
            </a:r>
            <a:endParaRPr lang="en-IN" sz="4000" b="1" dirty="0"/>
          </a:p>
        </p:txBody>
      </p:sp>
      <p:sp>
        <p:nvSpPr>
          <p:cNvPr id="3" name="Content Placeholder 2"/>
          <p:cNvSpPr>
            <a:spLocks noGrp="1"/>
          </p:cNvSpPr>
          <p:nvPr>
            <p:ph idx="1"/>
          </p:nvPr>
        </p:nvSpPr>
        <p:spPr>
          <a:xfrm>
            <a:off x="685800" y="1600200"/>
            <a:ext cx="6711654" cy="4195481"/>
          </a:xfrm>
        </p:spPr>
        <p:txBody>
          <a:bodyPr>
            <a:normAutofit/>
          </a:bodyPr>
          <a:lstStyle/>
          <a:p>
            <a:r>
              <a:rPr lang="en-IN" sz="2800" dirty="0" smtClean="0">
                <a:latin typeface="Times New Roman" pitchFamily="18" charset="0"/>
                <a:cs typeface="Times New Roman" pitchFamily="18" charset="0"/>
              </a:rPr>
              <a:t>Law of demand states that keeping other factors constant, the price of goods and services is inversely proportional to the quantity demanded. </a:t>
            </a:r>
          </a:p>
          <a:p>
            <a:endParaRPr lang="en-IN" sz="2800" dirty="0">
              <a:latin typeface="Times New Roman" pitchFamily="18" charset="0"/>
              <a:cs typeface="Times New Roman" pitchFamily="18" charset="0"/>
            </a:endParaRPr>
          </a:p>
        </p:txBody>
      </p:sp>
      <p:pic>
        <p:nvPicPr>
          <p:cNvPr id="4" name="Picture 3" descr="E:\Sem4\Economics\DemandCurve.jpeg"/>
          <p:cNvPicPr/>
          <p:nvPr/>
        </p:nvPicPr>
        <p:blipFill>
          <a:blip r:embed="rId2">
            <a:extLst>
              <a:ext uri="{28A0092B-C50C-407E-A947-70E740481C1C}">
                <a14:useLocalDpi xmlns:a14="http://schemas.microsoft.com/office/drawing/2010/main" val="0"/>
              </a:ext>
            </a:extLst>
          </a:blip>
          <a:srcRect/>
          <a:stretch>
            <a:fillRect/>
          </a:stretch>
        </p:blipFill>
        <p:spPr bwMode="auto">
          <a:xfrm>
            <a:off x="717645" y="3470237"/>
            <a:ext cx="7467600" cy="3420745"/>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1325563"/>
          </a:xfrm>
        </p:spPr>
        <p:txBody>
          <a:bodyPr>
            <a:normAutofit/>
          </a:bodyPr>
          <a:lstStyle/>
          <a:p>
            <a:r>
              <a:rPr lang="en-IN" sz="4000" b="1" dirty="0" smtClean="0"/>
              <a:t>Supply</a:t>
            </a:r>
            <a:endParaRPr lang="en-IN" sz="4000" b="1" dirty="0"/>
          </a:p>
        </p:txBody>
      </p:sp>
      <p:sp>
        <p:nvSpPr>
          <p:cNvPr id="3" name="Content Placeholder 2"/>
          <p:cNvSpPr>
            <a:spLocks noGrp="1"/>
          </p:cNvSpPr>
          <p:nvPr>
            <p:ph idx="1"/>
          </p:nvPr>
        </p:nvSpPr>
        <p:spPr/>
        <p:txBody>
          <a:bodyPr>
            <a:normAutofit/>
          </a:bodyPr>
          <a:lstStyle/>
          <a:p>
            <a:r>
              <a:rPr lang="en-IN" sz="2800" dirty="0" smtClean="0"/>
              <a:t>The law of supply states that the price of a product is directly proportional to the quantity supplied keeping all other factors constant.</a:t>
            </a:r>
          </a:p>
          <a:p>
            <a:pPr marL="0" indent="0">
              <a:buNone/>
            </a:pPr>
            <a:endParaRPr lang="en-IN" dirty="0"/>
          </a:p>
        </p:txBody>
      </p:sp>
      <p:pic>
        <p:nvPicPr>
          <p:cNvPr id="4" name="Picture 3" descr="E:\Sem4\Economics\download.png"/>
          <p:cNvPicPr/>
          <p:nvPr/>
        </p:nvPicPr>
        <p:blipFill>
          <a:blip r:embed="rId2">
            <a:extLst>
              <a:ext uri="{28A0092B-C50C-407E-A947-70E740481C1C}">
                <a14:useLocalDpi xmlns:a14="http://schemas.microsoft.com/office/drawing/2010/main" val="0"/>
              </a:ext>
            </a:extLst>
          </a:blip>
          <a:srcRect/>
          <a:stretch>
            <a:fillRect/>
          </a:stretch>
        </p:blipFill>
        <p:spPr bwMode="auto">
          <a:xfrm>
            <a:off x="2133600" y="3581400"/>
            <a:ext cx="3962400" cy="2752725"/>
          </a:xfrm>
          <a:prstGeom prst="rect">
            <a:avLst/>
          </a:prstGeom>
          <a:noFill/>
          <a:ln>
            <a:noFill/>
          </a:ln>
        </p:spPr>
      </p:pic>
    </p:spTree>
    <p:extLst>
      <p:ext uri="{BB962C8B-B14F-4D97-AF65-F5344CB8AC3E}">
        <p14:creationId xmlns:p14="http://schemas.microsoft.com/office/powerpoint/2010/main" val="264768254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621</TotalTime>
  <Words>1246</Words>
  <Application>Microsoft Office PowerPoint</Application>
  <PresentationFormat>On-screen Show (4:3)</PresentationFormat>
  <Paragraphs>110</Paragraphs>
  <Slides>49</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49</vt:i4>
      </vt:variant>
    </vt:vector>
  </HeadingPairs>
  <TitlesOfParts>
    <vt:vector size="61" baseType="lpstr">
      <vt:lpstr>Arial</vt:lpstr>
      <vt:lpstr>Arial Rounded MT Bold</vt:lpstr>
      <vt:lpstr>Berlin Sans FB</vt:lpstr>
      <vt:lpstr>Bookman Old Style</vt:lpstr>
      <vt:lpstr>Calibri</vt:lpstr>
      <vt:lpstr>Calibri Light</vt:lpstr>
      <vt:lpstr>Cambria Math</vt:lpstr>
      <vt:lpstr>Candara</vt:lpstr>
      <vt:lpstr>Courier New</vt:lpstr>
      <vt:lpstr>Times New Roman</vt:lpstr>
      <vt:lpstr>Wingdings</vt:lpstr>
      <vt:lpstr>Office Theme</vt:lpstr>
      <vt:lpstr>Economics Project-1 Group-3</vt:lpstr>
      <vt:lpstr>PowerPoint Presentation</vt:lpstr>
      <vt:lpstr>Acknowledgement</vt:lpstr>
      <vt:lpstr>History of Shambhu’s</vt:lpstr>
      <vt:lpstr>History of Shiva’s </vt:lpstr>
      <vt:lpstr>The Product Story – Cold Coffee </vt:lpstr>
      <vt:lpstr>Basic Concept of Demand and Supply</vt:lpstr>
      <vt:lpstr>Demand</vt:lpstr>
      <vt:lpstr>Supply</vt:lpstr>
      <vt:lpstr>Demand of Shambhu’s </vt:lpstr>
      <vt:lpstr>Shambhu’s Cold Coffee Sales During Year 2015 Month wise Report</vt:lpstr>
      <vt:lpstr>Shambhu’s Cold Coco Sales During Year 2015 Month wise Report</vt:lpstr>
      <vt:lpstr>Shambhu’s Hot Espresso Sales During Year 2015 Month wise Report</vt:lpstr>
      <vt:lpstr>Shambhu’s French Fries Sales During Year 2015 Month wise Report</vt:lpstr>
      <vt:lpstr>Shambhu’s Italian Pizza Sales During Year 2015 Month wise Report</vt:lpstr>
      <vt:lpstr>Demand of Shiva’s</vt:lpstr>
      <vt:lpstr>Shiva’s Cold Coco Sales During Year 2015 Month wise Report</vt:lpstr>
      <vt:lpstr>Shiva’s Cold Coco Sales During Year 2015 Month wise Report</vt:lpstr>
      <vt:lpstr>Shiva’s Panini sales During Year 2015 Month wise Report</vt:lpstr>
      <vt:lpstr>Shiva’s Pizza Sales During Year 2015 Month wise Report</vt:lpstr>
      <vt:lpstr>Shiva’s Sandwich Sales During Year 2015 Month wise Report</vt:lpstr>
      <vt:lpstr>UPTIL NOW, WE SAW ONLY FIGURES AND GRAPHS.  BUT WHAT CONTROLS THESE NUMBERS? WHAT FACTORS INFLUENCE THE SALES TO RISE AND DIP? LET’S FIND OUT </vt:lpstr>
      <vt:lpstr>Factors  affecting Demand!</vt:lpstr>
      <vt:lpstr>PowerPoint Presentation</vt:lpstr>
      <vt:lpstr>PowerPoint Presentation</vt:lpstr>
      <vt:lpstr>PowerPoint Presentation</vt:lpstr>
      <vt:lpstr>PowerPoint Presentation</vt:lpstr>
      <vt:lpstr>Price Elasticity Of Demand (Ed)</vt:lpstr>
      <vt:lpstr> Cross Elasticity of Demand    (complimentary)</vt:lpstr>
      <vt:lpstr>Factors  affecting Price!</vt:lpstr>
      <vt:lpstr>PowerPoint Presentation</vt:lpstr>
      <vt:lpstr>PowerPoint Presentation</vt:lpstr>
      <vt:lpstr>Some Interesting Stats!</vt:lpstr>
      <vt:lpstr>Shambhu’s Cold Coffee  Price Change with Time</vt:lpstr>
      <vt:lpstr>Shiva’s Cold Coffee  Price Change with Time</vt:lpstr>
      <vt:lpstr> Economy of Shiva’s</vt:lpstr>
      <vt:lpstr>PowerPoint Presentation</vt:lpstr>
      <vt:lpstr>Sales of Shambhu’s and Shiva’s</vt:lpstr>
      <vt:lpstr>Some Facts about Shiva’s!</vt:lpstr>
      <vt:lpstr>PowerPoint Presentation</vt:lpstr>
      <vt:lpstr>Ratings and Reviews!</vt:lpstr>
      <vt:lpstr>PowerPoint Presentation</vt:lpstr>
      <vt:lpstr>Shiva’s Review</vt:lpstr>
      <vt:lpstr>PowerPoint Presentation</vt:lpstr>
      <vt:lpstr>Shambhu’s Review</vt:lpstr>
      <vt:lpstr>PowerPoint Presentation</vt:lpstr>
      <vt:lpstr>PowerPoint Presentation</vt:lpstr>
      <vt:lpstr>PowerPoint Presentation</vt:lpstr>
      <vt:lpstr> ThankYou!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Economics Project</dc:title>
  <dc:creator>Himanshu</dc:creator>
  <cp:lastModifiedBy>Kunal Suba</cp:lastModifiedBy>
  <cp:revision>57</cp:revision>
  <dcterms:created xsi:type="dcterms:W3CDTF">2006-08-16T00:00:00Z</dcterms:created>
  <dcterms:modified xsi:type="dcterms:W3CDTF">2016-02-19T18:01:18Z</dcterms:modified>
</cp:coreProperties>
</file>